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Libre Franklin"/>
      <p:regular r:id="rId51"/>
      <p:bold r:id="rId52"/>
      <p:italic r:id="rId53"/>
      <p:boldItalic r:id="rId54"/>
    </p:embeddedFont>
    <p:embeddedFont>
      <p:font typeface="Century Gothic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0FD19A-4D4D-4C04-9254-29556CC6A6DB}">
  <a:tblStyle styleId="{F00FD19A-4D4D-4C04-9254-29556CC6A6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ibreFranklin-regular.fntdata"/><Relationship Id="rId50" Type="http://schemas.openxmlformats.org/officeDocument/2006/relationships/slide" Target="slides/slide44.xml"/><Relationship Id="rId53" Type="http://schemas.openxmlformats.org/officeDocument/2006/relationships/font" Target="fonts/LibreFranklin-italic.fntdata"/><Relationship Id="rId52" Type="http://schemas.openxmlformats.org/officeDocument/2006/relationships/font" Target="fonts/LibreFranklin-bold.fntdata"/><Relationship Id="rId11" Type="http://schemas.openxmlformats.org/officeDocument/2006/relationships/slide" Target="slides/slide5.xml"/><Relationship Id="rId55" Type="http://schemas.openxmlformats.org/officeDocument/2006/relationships/font" Target="fonts/CenturyGothic-regular.fntdata"/><Relationship Id="rId10" Type="http://schemas.openxmlformats.org/officeDocument/2006/relationships/slide" Target="slides/slide4.xml"/><Relationship Id="rId54" Type="http://schemas.openxmlformats.org/officeDocument/2006/relationships/font" Target="fonts/LibreFranklin-boldItalic.fntdata"/><Relationship Id="rId13" Type="http://schemas.openxmlformats.org/officeDocument/2006/relationships/slide" Target="slides/slide7.xml"/><Relationship Id="rId57" Type="http://schemas.openxmlformats.org/officeDocument/2006/relationships/font" Target="fonts/CenturyGothic-italic.fntdata"/><Relationship Id="rId12" Type="http://schemas.openxmlformats.org/officeDocument/2006/relationships/slide" Target="slides/slide6.xml"/><Relationship Id="rId56" Type="http://schemas.openxmlformats.org/officeDocument/2006/relationships/font" Target="fonts/CenturyGothic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CenturyGothic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eterfisk.com/2020/02/the-best-storytelling-frameworks-for-business-from-pyramid-thinking-to-the-heros-journey-steve-jobs-iphone-speech-and-mlks-i-have-a-dream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ationalgeographic.org/media/elements-storytelling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uzanneperkinsm.medium.com/what-is-a-sales-funnel-and-why-websites-dont-work-anymore-1450fc99e69b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QYfof919nxaO73hrhTvDsafD_egyF5Wg/view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arajayneterp.medium.com/cognitive-security-pyramid-of-pain-3f0f860e86cd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fricacheck.org/fact-checks/reports/anatomy-disinformation-campaign-who-what-and-why-deliberate-falsehoods-twitter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arnegieendowment.org/2020/09/24/eu-s-role-in-fighting-disinformation-crafting-disinformation-framework-pub-82720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DFRLab/Dichotomies-of-Disinformation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rmyupress.army.mil/Journals/Military-Review/English-Edition-Archives/Mar-Apr-2019/117-Cybersecurity/b/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cogsec-collaborative/AMITT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cs.civilservice.gov.uk/publications/resist-counter-disinformation-toolkit/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ullfact.org/media/uploads/framework-information-incidents-consulation.pdf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jcs.mil/Portals/36/Documents/Doctrine/pubs/jp3_13.pdf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ce5ff7bae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ce5ff7bae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12c80f3b1_0_2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12c80f3b1_0_2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12c80f3b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12c80f3b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12c80f3b1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12c80f3b1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https://www.peterfisk.com/2020/02/the-best-storytelling-frameworks-for-business-from-pyramid-thinking-to-the-heros-journey-steve-jobs-iphone-speech-and-mlks-i-have-a-dream/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12c80f3b1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12c80f3b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https://www.nationalgeographic.org/media/elements-storytelling/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12c80f3b1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12c80f3b1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sales funnel shows the stages that someone goes through, from being aware of a product to buying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https://suzanneperkinsm.medium.com/what-is-a-sales-funnel-and-why-websites-dont-work-anymore-1450fc99e69b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12c80f3b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12c80f3b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12c80f3b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12c80f3b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https://drive.google.com/file/d/1QYfof919nxaO73hrhTvDsafD_egyF5Wg/view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f12c80f3b1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f12c80f3b1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12c80f3b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12c80f3b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https://sarajayneterp.medium.com/cognitive-security-pyramid-of-pain-3f0f860e86cd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12c80f3b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12c80f3b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50fa284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50fa284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12c80f3b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12c80f3b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ABC from </a:t>
            </a:r>
            <a:r>
              <a:rPr lang="en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https://africacheck.org/fact-checks/reports/anatomy-disinformation-campaign-who-what-and-why-deliberate-falsehoods-twitter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12c80f3b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12c80f3b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https://carnegieendowment.org/2020/09/24/eu-s-role-in-fighting-disinformation-crafting-disinformation-framework-pub-82720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12c80f3b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12c80f3b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12c80f3b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12c80f3b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12c80f3b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12c80f3b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12c80f3b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12c80f3b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12c80f3b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f12c80f3b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12c80f3b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12c80f3b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12c80f3b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12c80f3b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Designed for political disinformation.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https://github.com/DFRLab/Dichotomies-of-Disinformation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12c80f3b1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12c80f3b1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0eeceaec3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0eeceaec3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0eeceaec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0eeceaec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12c80f3b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f12c80f3b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https://online.umich.edu/teach-outs/disinformation-misinformation-and-fake-news-teach-out/lessons/4d-model-disinformation-campaigns/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12c80f3b1_0_2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12c80f3b1_0_2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https://www.armyupress.army.mil/Journals/Military-Review/English-Edition-Archives/Mar-Apr-2019/117-Cybersecurity/b/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12c80f3b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12c80f3b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SJ Terp et 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https://github.com/cogsec-collaborative/AMITT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12c80f3b1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12c80f3b1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https://gcs.civilservice.gov.uk/publications/resist-counter-disinformation-toolkit/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12c80f3b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12c80f3b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12c80f3b1_0_3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12c80f3b1_0_3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the FAIR model on one page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12c80f3b1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12c80f3b1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https://fullfact.org/media/uploads/framework-information-incidents-consulation.pdf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12c80f3b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12c80f3b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12c80f3b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12c80f3b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12c80f3b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12c80f3b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12c80f3b1_0_5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This is the AMITT Blue framework: it contains 160 countermoves to the campaign and incident techniques that we analysed with AMITT Red.  We used information operations frameworks to create this, specifically the classifications Deny, Disrupt:, Degrade, Deceive:, Destroy, and Deter - for each tactic stage and Red technique.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We’ve partnered with counter-disinformation groups like RealityTeam.org who use targeted counter messaging and metrics to push away disinformation narratives. And we’re currently cleaning this matrix up. </a:t>
            </a:r>
            <a:endParaRPr/>
          </a:p>
        </p:txBody>
      </p:sp>
      <p:sp>
        <p:nvSpPr>
          <p:cNvPr id="297" name="Google Shape;297;gf12c80f3b1_0_5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f12c80f3b1_0_1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f12c80f3b1_0_1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f12c80f3b1_0_1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f12c80f3b1_0_1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f12c80f3b1_0_16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f12c80f3b1_0_16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We’ve seen this one before.  This one is all about you.  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f12c80f3b1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f12c80f3b1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response model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12c80f3b1_0_2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12c80f3b1_0_2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12c80f3b1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12c80f3b1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12c80f3b1_0_2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12c80f3b1_0_2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https://www.jcs.mil/Portals/36/Documents/Doctrine/pubs/jp3_13.pdf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12c80f3b1_0_2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12c80f3b1_0_2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12c80f3b1_0_2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12c80f3b1_0_2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5913" y="81731"/>
            <a:ext cx="7200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lv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1pPr>
            <a:lvl2pPr lvl="1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2pPr>
            <a:lvl3pPr lvl="2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3pPr>
            <a:lvl4pPr lvl="3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4pPr>
            <a:lvl5pPr lvl="4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5pPr>
            <a:lvl6pPr lvl="5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6pPr>
            <a:lvl7pPr lvl="6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7pPr>
            <a:lvl8pPr lvl="7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8pPr>
            <a:lvl9pPr lvl="8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096565" y="4892405"/>
            <a:ext cx="205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6457950" y="4767263"/>
            <a:ext cx="2057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10000"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5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124758" y="4462701"/>
            <a:ext cx="174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Century Gothic"/>
              <a:buNone/>
              <a:defRPr b="1" i="0" sz="7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Century Gothic"/>
              <a:buNone/>
              <a:defRPr b="1" i="0" sz="7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Century Gothic"/>
              <a:buNone/>
              <a:defRPr b="1" i="0" sz="7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Century Gothic"/>
              <a:buNone/>
              <a:defRPr b="1" i="0" sz="7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Century Gothic"/>
              <a:buNone/>
              <a:defRPr b="1" i="0" sz="7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Century Gothic"/>
              <a:buNone/>
              <a:defRPr b="1" i="0" sz="7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Century Gothic"/>
              <a:buNone/>
              <a:defRPr b="1" i="0" sz="7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Century Gothic"/>
              <a:buNone/>
              <a:defRPr b="1" i="0" sz="7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Century Gothic"/>
              <a:buNone/>
              <a:defRPr b="1" i="0" sz="7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hyperlink" Target="https://suzanneperkinsm.medium.com/what-is-a-sales-funnel-and-why-websites-dont-work-anymore-1450fc99e69b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DFRLab/Dichotomies-of-Disinformation#target" TargetMode="External"/><Relationship Id="rId4" Type="http://schemas.openxmlformats.org/officeDocument/2006/relationships/hyperlink" Target="https://github.com/DFRLab/Dichotomies-of-Disinformation#platforms" TargetMode="External"/><Relationship Id="rId9" Type="http://schemas.openxmlformats.org/officeDocument/2006/relationships/image" Target="../media/image16.png"/><Relationship Id="rId5" Type="http://schemas.openxmlformats.org/officeDocument/2006/relationships/hyperlink" Target="https://github.com/DFRLab/Dichotomies-of-Disinformation#content" TargetMode="External"/><Relationship Id="rId6" Type="http://schemas.openxmlformats.org/officeDocument/2006/relationships/hyperlink" Target="https://github.com/DFRLab/Dichotomies-of-Disinformation#methods" TargetMode="External"/><Relationship Id="rId7" Type="http://schemas.openxmlformats.org/officeDocument/2006/relationships/hyperlink" Target="https://github.com/DFRLab/Dichotomies-of-Disinformation#attribution" TargetMode="External"/><Relationship Id="rId8" Type="http://schemas.openxmlformats.org/officeDocument/2006/relationships/hyperlink" Target="https://github.com/DFRLab/Dichotomies-of-Disinformation#intent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5 Class 1: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311700" y="3571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INST408C: Cognitive Security | Fall 2021 | SJ Terp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type="title"/>
          </p:nvPr>
        </p:nvSpPr>
        <p:spPr>
          <a:xfrm>
            <a:off x="311700" y="445025"/>
            <a:ext cx="1250700" cy="16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Ends (why)</a:t>
            </a:r>
            <a:endParaRPr/>
          </a:p>
        </p:txBody>
      </p:sp>
      <p:pic>
        <p:nvPicPr>
          <p:cNvPr id="121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075" y="152400"/>
            <a:ext cx="509884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title"/>
          </p:nvPr>
        </p:nvSpPr>
        <p:spPr>
          <a:xfrm>
            <a:off x="311700" y="113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Covid19 Narratives Model</a:t>
            </a:r>
            <a:endParaRPr/>
          </a:p>
        </p:txBody>
      </p:sp>
      <p:pic>
        <p:nvPicPr>
          <p:cNvPr id="127" name="Google Shape;1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850" y="746050"/>
            <a:ext cx="5992427" cy="41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type="title"/>
          </p:nvPr>
        </p:nvSpPr>
        <p:spPr>
          <a:xfrm>
            <a:off x="311700" y="15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Storytelling framework: the hero’s journey</a:t>
            </a:r>
            <a:endParaRPr/>
          </a:p>
        </p:txBody>
      </p:sp>
      <p:pic>
        <p:nvPicPr>
          <p:cNvPr id="133" name="Google Shape;1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475" y="726200"/>
            <a:ext cx="4263156" cy="41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/>
          <p:nvPr>
            <p:ph type="title"/>
          </p:nvPr>
        </p:nvSpPr>
        <p:spPr>
          <a:xfrm>
            <a:off x="311700" y="100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Storytelling framework: story journey</a:t>
            </a:r>
            <a:endParaRPr/>
          </a:p>
        </p:txBody>
      </p:sp>
      <p:pic>
        <p:nvPicPr>
          <p:cNvPr id="139" name="Google Shape;1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850" y="673175"/>
            <a:ext cx="5968424" cy="41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title"/>
          </p:nvPr>
        </p:nvSpPr>
        <p:spPr>
          <a:xfrm>
            <a:off x="311700" y="136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funnels are stories too</a:t>
            </a:r>
            <a:endParaRPr/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825" y="800050"/>
            <a:ext cx="525217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9"/>
          <p:cNvSpPr txBox="1"/>
          <p:nvPr/>
        </p:nvSpPr>
        <p:spPr>
          <a:xfrm>
            <a:off x="50575" y="4711750"/>
            <a:ext cx="867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/>
              <a:t>Image: </a:t>
            </a:r>
            <a:r>
              <a:rPr lang="en" sz="1100" u="sng">
                <a:solidFill>
                  <a:srgbClr val="009668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https://suzanneperkinsm.medium.com/what-is-a-sales-funnel-and-why-websites-dont-work-anymore-1450fc99e69b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based models: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levels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conspiracy chart</a:t>
            </a:r>
            <a:endParaRPr/>
          </a:p>
        </p:txBody>
      </p:sp>
      <p:pic>
        <p:nvPicPr>
          <p:cNvPr id="157" name="Google Shape;1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194" y="0"/>
            <a:ext cx="28782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type="title"/>
          </p:nvPr>
        </p:nvSpPr>
        <p:spPr>
          <a:xfrm>
            <a:off x="311700" y="75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Disinformation pyramid</a:t>
            </a:r>
            <a:endParaRPr/>
          </a:p>
        </p:txBody>
      </p:sp>
      <p:pic>
        <p:nvPicPr>
          <p:cNvPr id="163" name="Google Shape;1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400" y="716400"/>
            <a:ext cx="6144700" cy="42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Pyramids of pain</a:t>
            </a:r>
            <a:endParaRPr/>
          </a:p>
        </p:txBody>
      </p:sp>
      <p:pic>
        <p:nvPicPr>
          <p:cNvPr id="169" name="Google Shape;1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8675"/>
            <a:ext cx="4414199" cy="248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200" y="438750"/>
            <a:ext cx="4194101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based frameworks: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disinformation ecosystems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13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5</a:t>
            </a:r>
            <a:endParaRPr/>
          </a:p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1700" y="952375"/>
            <a:ext cx="3799800" cy="20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Monday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Frameworks for understanding cognitive security</a:t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Char char="●"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Layer-based models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Char char="●"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Object-based models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Char char="●"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Behaviour-based models</a:t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Char char="●"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Introduces students to infosec-related models of information operations and disinformation, with examples of their use and connection to other information security practices. </a:t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Char char="●"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Outcome: students will be able to evaluate disinformation incidents and their components. </a:t>
            </a:r>
            <a:endParaRPr/>
          </a:p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4755975" y="952375"/>
            <a:ext cx="3720000" cy="18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Wednesday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Relationship models</a:t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Char char="●"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Graphs</a:t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Char char="●"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Groups</a:t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464100" y="3040675"/>
            <a:ext cx="3720000" cy="19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Readings</a:t>
            </a:r>
            <a:endParaRPr/>
          </a:p>
          <a:p>
            <a:pPr indent="-241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venir"/>
              <a:buChar char="●"/>
            </a:pPr>
            <a:r>
              <a:rPr lang="en" sz="1000"/>
              <a:t>Pamment’s ABCDE paper</a:t>
            </a:r>
            <a:endParaRPr sz="1000"/>
          </a:p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4927650" y="3096950"/>
            <a:ext cx="3720000" cy="19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Assignments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ABC (Francois)</a:t>
            </a:r>
            <a:endParaRPr/>
          </a:p>
        </p:txBody>
      </p:sp>
      <p:pic>
        <p:nvPicPr>
          <p:cNvPr id="181" name="Google Shape;1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550" y="1017725"/>
            <a:ext cx="332982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type="title"/>
          </p:nvPr>
        </p:nvSpPr>
        <p:spPr>
          <a:xfrm>
            <a:off x="311700" y="73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ABCDE (Pamment)</a:t>
            </a:r>
            <a:endParaRPr/>
          </a:p>
        </p:txBody>
      </p:sp>
      <p:graphicFrame>
        <p:nvGraphicFramePr>
          <p:cNvPr id="187" name="Google Shape;187;p36"/>
          <p:cNvGraphicFramePr/>
          <p:nvPr/>
        </p:nvGraphicFramePr>
        <p:xfrm>
          <a:off x="523450" y="92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{F00FD19A-4D4D-4C04-9254-29556CC6A6DB}</a:tableStyleId>
              </a:tblPr>
              <a:tblGrid>
                <a:gridCol w="1022350"/>
                <a:gridCol w="6853600"/>
              </a:tblGrid>
              <a:tr h="68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Actor</a:t>
                      </a:r>
                      <a:endParaRPr sz="16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/>
                        <a:t>What kinds of actors are involved?</a:t>
                      </a:r>
                      <a:r>
                        <a:rPr lang="en" sz="1600"/>
                        <a:t> This question can help establish, for example, whether the case involves a foreign state actor</a:t>
                      </a:r>
                      <a:endParaRPr sz="1600"/>
                    </a:p>
                  </a:txBody>
                  <a:tcPr marT="63500" marB="63500" marR="63500" marL="63500"/>
                </a:tc>
              </a:tr>
              <a:tr h="68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Behavior</a:t>
                      </a:r>
                      <a:endParaRPr sz="16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/>
                        <a:t>What activities are exhibited?</a:t>
                      </a:r>
                      <a:r>
                        <a:rPr lang="en" sz="1600"/>
                        <a:t> This inquiry can help establish, for instance, evidence of coordination and inauthenticity</a:t>
                      </a:r>
                      <a:endParaRPr sz="1600"/>
                    </a:p>
                  </a:txBody>
                  <a:tcPr marT="63500" marB="63500" marR="63500" marL="63500"/>
                </a:tc>
              </a:tr>
              <a:tr h="94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Content</a:t>
                      </a:r>
                      <a:endParaRPr sz="16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/>
                        <a:t>What kinds of content are being created and distributed?</a:t>
                      </a:r>
                      <a:r>
                        <a:rPr lang="en" sz="1600"/>
                        <a:t> This line of questioning can help establish, for example, whether the information being deployed is deceptive. </a:t>
                      </a:r>
                      <a:endParaRPr sz="1600"/>
                    </a:p>
                  </a:txBody>
                  <a:tcPr marT="63500" marB="63500" marR="63500" marL="63500"/>
                </a:tc>
              </a:tr>
              <a:tr h="68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Degree</a:t>
                      </a:r>
                      <a:endParaRPr sz="16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/>
                        <a:t>What is the overall impact of the case and whom does it affect? </a:t>
                      </a:r>
                      <a:r>
                        <a:rPr lang="en" sz="1600"/>
                        <a:t>This question can help establish the actual harms and severity of the case.</a:t>
                      </a:r>
                      <a:endParaRPr sz="1600"/>
                    </a:p>
                  </a:txBody>
                  <a:tcPr marT="63500" marB="63500" marR="63500" marL="63500"/>
                </a:tc>
              </a:tr>
              <a:tr h="68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Effect</a:t>
                      </a:r>
                      <a:endParaRPr sz="16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/>
                        <a:t>What is the overall impact of the case and whom does it affect? </a:t>
                      </a:r>
                      <a:r>
                        <a:rPr lang="en" sz="1600"/>
                        <a:t> This question can help establish the actual harms and severity of the case.</a:t>
                      </a:r>
                      <a:endParaRPr sz="16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Actor</a:t>
            </a:r>
            <a:endParaRPr/>
          </a:p>
        </p:txBody>
      </p:sp>
      <p:sp>
        <p:nvSpPr>
          <p:cNvPr id="193" name="Google Shape;19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kinds of actors produce and engage with the suspected disinformation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Individual(s): Is the person involved acting in his or her private capacity?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Nonstate actor(s): Is the actor affiliated with a private or nongovernmental organization?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Media platform(s): To what degree is the platform of distribution independent?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Political actor(s): Does the individual act on behalf of a recognized political entity?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Foreign state(s): Is the actor an agent or proxy of a foreign government?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Behaviour</a:t>
            </a:r>
            <a:endParaRPr/>
          </a:p>
        </p:txBody>
      </p:sp>
      <p:sp>
        <p:nvSpPr>
          <p:cNvPr id="199" name="Google Shape;19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to what extent deception or other illegitimate communication techniques are part of the case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Transparency: Is the actor disguising his or her identity or actions?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Dependency: Is the individual acting on behalf of another party?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Authenticity: Is the actor using illegitimate communication techniques?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Infrastructure: Is there evidence of back-end coordination?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Intent: Does the behavior suggest a malign intent?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205" name="Google Shape;20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information that is used in the case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Truthfulness: Is the content verifiably untrue or deceptive?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Narrative(s): Does the content align with known disinformation narratives?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Language(s): Which languages are used in the spread of the disinformation or other online content in question?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Synthetic: Is the content manipulated or artificial?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Expression: Is the content reasonable self-expression protected by fundamental freedoms?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Harm: Is the content harmful?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Degree</a:t>
            </a:r>
            <a:endParaRPr/>
          </a:p>
        </p:txBody>
      </p:sp>
      <p:sp>
        <p:nvSpPr>
          <p:cNvPr id="211" name="Google Shape;21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information related to the distribution of the content in question and the audiences it reaches in a particular case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Audience(s): Who constitutes the content’s main target audience(s)?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Platform(s): Is it possible to map which channels or platform(s) are used to distribute the content and how they interact?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Virility: Is the content going viral on social media platforms in a way that would suggest an inauthentic boost to online engagement?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Targeting: Is the content tailored or microtargeted, and, if so, to which audiences?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Georgia"/>
              <a:buChar char="●"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Scale: Does the scale indicate a single operation or an ongoing campaign?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</a:t>
            </a:r>
            <a:endParaRPr/>
          </a:p>
        </p:txBody>
      </p:sp>
      <p:sp>
        <p:nvSpPr>
          <p:cNvPr id="217" name="Google Shape;21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indicators of impact to understand how much of a threat a given case poses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Georgia"/>
              <a:buChar char="●"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Climate of debate: Is the online content issue-based? Does it, for example, involve false information, polarization, or trolling?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Georgia"/>
              <a:buChar char="●"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Trust/reputation: Is the content target-based? Does it, for example, involve false rumors, cybersecurity hacks, forgeries and/or media leaks?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Georgia"/>
              <a:buChar char="●"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Fundamental freedoms: Is the content denying a fundamental freedom? For example, does it seek to deny freedom of expression or of political deliberation?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Georgia"/>
              <a:buChar char="●"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Public health: Does the content threaten individuals’ health, physical wellbeing, or medical safety?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Georgia"/>
              <a:buChar char="●"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Public safety: Does the content threaten individuals’ physical wellbeing or public order?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Georgia"/>
              <a:buChar char="●"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Election integrity: Does the content dissuade voters from participating in elections or seek to undermine the results of an election?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Georgia"/>
              <a:buChar char="●"/>
            </a:pPr>
            <a:r>
              <a:rPr lang="en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National security: Does the content threaten the territorial integrity or the national security of a sovereign state?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ABCDE use: </a:t>
            </a:r>
            <a:r>
              <a:rPr lang="en"/>
              <a:t>determining</a:t>
            </a:r>
            <a:r>
              <a:rPr lang="en"/>
              <a:t> which type of activity</a:t>
            </a:r>
            <a:endParaRPr/>
          </a:p>
        </p:txBody>
      </p:sp>
      <p:pic>
        <p:nvPicPr>
          <p:cNvPr id="223" name="Google Shape;2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050" y="572700"/>
            <a:ext cx="4581949" cy="449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3"/>
          <p:cNvSpPr txBox="1"/>
          <p:nvPr>
            <p:ph type="title"/>
          </p:nvPr>
        </p:nvSpPr>
        <p:spPr>
          <a:xfrm>
            <a:off x="311700" y="10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DFRLab Dichotomies of Disinformation</a:t>
            </a:r>
            <a:endParaRPr/>
          </a:p>
        </p:txBody>
      </p:sp>
      <p:sp>
        <p:nvSpPr>
          <p:cNvPr id="229" name="Google Shape;229;p43"/>
          <p:cNvSpPr txBox="1"/>
          <p:nvPr>
            <p:ph idx="1" type="body"/>
          </p:nvPr>
        </p:nvSpPr>
        <p:spPr>
          <a:xfrm>
            <a:off x="78275" y="762325"/>
            <a:ext cx="41613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7384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100000"/>
              <a:buChar char="●"/>
            </a:pPr>
            <a:r>
              <a:rPr lang="en" sz="1772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Target</a:t>
            </a:r>
            <a:r>
              <a:rPr lang="en" sz="1772">
                <a:solidFill>
                  <a:srgbClr val="24292F"/>
                </a:solidFill>
                <a:highlight>
                  <a:srgbClr val="FFFFFF"/>
                </a:highlight>
              </a:rPr>
              <a:t> describes the national or supranational characteristics of the target, to include its political or social strata.</a:t>
            </a:r>
            <a:endParaRPr sz="1772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7384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100000"/>
              <a:buChar char="●"/>
            </a:pPr>
            <a:r>
              <a:rPr lang="en" sz="1772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Platform</a:t>
            </a:r>
            <a:r>
              <a:rPr lang="en" sz="1772">
                <a:solidFill>
                  <a:srgbClr val="24292F"/>
                </a:solidFill>
                <a:highlight>
                  <a:srgbClr val="FFFFFF"/>
                </a:highlight>
              </a:rPr>
              <a:t> describes the medium through which the disinformation is conveyed, to include open web, social media, and messaging services.</a:t>
            </a:r>
            <a:endParaRPr sz="1772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7384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100000"/>
              <a:buChar char="●"/>
            </a:pPr>
            <a:r>
              <a:rPr lang="en" sz="1772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Content</a:t>
            </a:r>
            <a:r>
              <a:rPr lang="en" sz="1772">
                <a:solidFill>
                  <a:srgbClr val="24292F"/>
                </a:solidFill>
                <a:highlight>
                  <a:srgbClr val="FFFFFF"/>
                </a:highlight>
              </a:rPr>
              <a:t> describes the language and topic of the disinformation.</a:t>
            </a:r>
            <a:endParaRPr sz="1772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7384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100000"/>
              <a:buChar char="●"/>
            </a:pPr>
            <a:r>
              <a:rPr lang="en" sz="1772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Methods</a:t>
            </a:r>
            <a:r>
              <a:rPr lang="en" sz="1772">
                <a:solidFill>
                  <a:srgbClr val="24292F"/>
                </a:solidFill>
                <a:highlight>
                  <a:srgbClr val="FFFFFF"/>
                </a:highlight>
              </a:rPr>
              <a:t> describes the tactics and narrative techniques that are used to disseminate the disinformation.</a:t>
            </a:r>
            <a:endParaRPr sz="1772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7384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100000"/>
              <a:buChar char="●"/>
            </a:pPr>
            <a:r>
              <a:rPr lang="en" sz="1772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Attribution</a:t>
            </a:r>
            <a:r>
              <a:rPr lang="en" sz="1772">
                <a:solidFill>
                  <a:srgbClr val="24292F"/>
                </a:solidFill>
                <a:highlight>
                  <a:srgbClr val="FFFFFF"/>
                </a:highlight>
              </a:rPr>
              <a:t> describes the national or supranational characteristics of the disinformant, to include its political or social strata, as well as the confidence of the attribution.</a:t>
            </a:r>
            <a:endParaRPr sz="1772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7384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100000"/>
              <a:buChar char="●"/>
            </a:pPr>
            <a:r>
              <a:rPr lang="en" sz="1772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8"/>
              </a:rPr>
              <a:t>Intent</a:t>
            </a:r>
            <a:r>
              <a:rPr lang="en" sz="1772">
                <a:solidFill>
                  <a:srgbClr val="24292F"/>
                </a:solidFill>
                <a:highlight>
                  <a:srgbClr val="FFFFFF"/>
                </a:highlight>
              </a:rPr>
              <a:t> describes the inferred purpose of the political disinformation campaign.</a:t>
            </a:r>
            <a:endParaRPr sz="1772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8300" y="762325"/>
            <a:ext cx="3494012" cy="416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AMITT STIX</a:t>
            </a:r>
            <a:endParaRPr/>
          </a:p>
        </p:txBody>
      </p:sp>
      <p:pic>
        <p:nvPicPr>
          <p:cNvPr id="236" name="Google Shape;2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450" y="572700"/>
            <a:ext cx="5601700" cy="44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 Framework? What’s a model?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Disinformation behaviour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and frameworks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4D Model of disinformation campaigns (Nimmo)</a:t>
            </a:r>
            <a:endParaRPr/>
          </a:p>
        </p:txBody>
      </p:sp>
      <p:sp>
        <p:nvSpPr>
          <p:cNvPr id="247" name="Google Shape;24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Dismiss: if you don’t like what your critics say, insult them.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Distort: if you don’t like the facts, twist them.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Distract: if you’re accused of something, accuse someone else of the same thing.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Dismay: if you don’t like what someone else is planning, try to scare them off.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>
            <p:ph type="title"/>
          </p:nvPr>
        </p:nvSpPr>
        <p:spPr>
          <a:xfrm>
            <a:off x="311700" y="10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BEND (Carley)</a:t>
            </a:r>
            <a:endParaRPr/>
          </a:p>
        </p:txBody>
      </p:sp>
      <p:pic>
        <p:nvPicPr>
          <p:cNvPr id="253" name="Google Shape;2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850" y="100450"/>
            <a:ext cx="5425500" cy="49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8"/>
          <p:cNvSpPr txBox="1"/>
          <p:nvPr>
            <p:ph type="title"/>
          </p:nvPr>
        </p:nvSpPr>
        <p:spPr>
          <a:xfrm>
            <a:off x="311700" y="6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AMITT Red Framework</a:t>
            </a:r>
            <a:endParaRPr/>
          </a:p>
        </p:txBody>
      </p:sp>
      <p:pic>
        <p:nvPicPr>
          <p:cNvPr id="259" name="Google Shape;2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050" y="634950"/>
            <a:ext cx="7191151" cy="44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9"/>
          <p:cNvSpPr txBox="1"/>
          <p:nvPr>
            <p:ph type="title"/>
          </p:nvPr>
        </p:nvSpPr>
        <p:spPr>
          <a:xfrm>
            <a:off x="311700" y="10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 </a:t>
            </a:r>
            <a:r>
              <a:rPr lang="en"/>
              <a:t>Behaviours models</a:t>
            </a:r>
            <a:endParaRPr/>
          </a:p>
        </p:txBody>
      </p:sp>
      <p:pic>
        <p:nvPicPr>
          <p:cNvPr id="265" name="Google Shape;26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75" y="674650"/>
            <a:ext cx="4325175" cy="446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09714"/>
            <a:ext cx="4419600" cy="3766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models and frameworks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807" y="84525"/>
            <a:ext cx="6221456" cy="49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2"/>
          <p:cNvSpPr txBox="1"/>
          <p:nvPr>
            <p:ph type="title"/>
          </p:nvPr>
        </p:nvSpPr>
        <p:spPr>
          <a:xfrm>
            <a:off x="311700" y="10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FullFact risk-levels framework</a:t>
            </a:r>
            <a:endParaRPr/>
          </a:p>
        </p:txBody>
      </p:sp>
      <p:sp>
        <p:nvSpPr>
          <p:cNvPr id="282" name="Google Shape;282;p52"/>
          <p:cNvSpPr txBox="1"/>
          <p:nvPr>
            <p:ph idx="1" type="body"/>
          </p:nvPr>
        </p:nvSpPr>
        <p:spPr>
          <a:xfrm>
            <a:off x="311700" y="744625"/>
            <a:ext cx="4260300" cy="38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Business as normal, no additional response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 and prepare external facing responses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incident is occurring, responses ramp 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incident is occurring, coordinated responses start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Maximum response levels and cooperation required</a:t>
            </a:r>
            <a:endParaRPr/>
          </a:p>
        </p:txBody>
      </p:sp>
      <p:pic>
        <p:nvPicPr>
          <p:cNvPr id="283" name="Google Shape;28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100" y="339700"/>
            <a:ext cx="3743599" cy="46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behaviour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and frameworks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/>
          <p:nvPr>
            <p:ph type="title"/>
          </p:nvPr>
        </p:nvSpPr>
        <p:spPr>
          <a:xfrm>
            <a:off x="311700" y="142400"/>
            <a:ext cx="1884300" cy="10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 Framework</a:t>
            </a:r>
            <a:endParaRPr/>
          </a:p>
        </p:txBody>
      </p:sp>
      <p:pic>
        <p:nvPicPr>
          <p:cNvPr id="294" name="Google Shape;2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275" y="86088"/>
            <a:ext cx="6028375" cy="49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 vs Model</a:t>
            </a:r>
            <a:endParaRPr/>
          </a:p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- a representation. Examples include physical and conceptual models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Framework - structure underlying a concept, system etc.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55"/>
          <p:cNvGrpSpPr/>
          <p:nvPr/>
        </p:nvGrpSpPr>
        <p:grpSpPr>
          <a:xfrm>
            <a:off x="1148836" y="574931"/>
            <a:ext cx="7349383" cy="4482742"/>
            <a:chOff x="1531781" y="766574"/>
            <a:chExt cx="9799177" cy="5976990"/>
          </a:xfrm>
        </p:grpSpPr>
        <p:grpSp>
          <p:nvGrpSpPr>
            <p:cNvPr id="300" name="Google Shape;300;p55"/>
            <p:cNvGrpSpPr/>
            <p:nvPr/>
          </p:nvGrpSpPr>
          <p:grpSpPr>
            <a:xfrm>
              <a:off x="1531781" y="766574"/>
              <a:ext cx="1549800" cy="459300"/>
              <a:chOff x="-1" y="-1"/>
              <a:chExt cx="1549800" cy="459300"/>
            </a:xfrm>
          </p:grpSpPr>
          <p:sp>
            <p:nvSpPr>
              <p:cNvPr id="301" name="Google Shape;301;p55"/>
              <p:cNvSpPr/>
              <p:nvPr/>
            </p:nvSpPr>
            <p:spPr>
              <a:xfrm>
                <a:off x="-1" y="-1"/>
                <a:ext cx="15498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7030A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02" name="Google Shape;302;p55"/>
              <p:cNvSpPr txBox="1"/>
              <p:nvPr/>
            </p:nvSpPr>
            <p:spPr>
              <a:xfrm>
                <a:off x="13454" y="125570"/>
                <a:ext cx="1523100" cy="19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700" lIns="25700" spcFirstLastPara="1" rIns="25700" wrap="square" tIns="257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700"/>
                  <a:buFont typeface="Century Gothic"/>
                  <a:buNone/>
                </a:pPr>
                <a:r>
                  <a:rPr b="0" i="0" lang="en" sz="7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Planning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3" name="Google Shape;303;p55"/>
            <p:cNvGrpSpPr/>
            <p:nvPr/>
          </p:nvGrpSpPr>
          <p:grpSpPr>
            <a:xfrm>
              <a:off x="1531782" y="1268181"/>
              <a:ext cx="743700" cy="459300"/>
              <a:chOff x="0" y="-1"/>
              <a:chExt cx="743700" cy="459300"/>
            </a:xfrm>
          </p:grpSpPr>
          <p:sp>
            <p:nvSpPr>
              <p:cNvPr id="304" name="Google Shape;304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0070C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05" name="Google Shape;305;p55"/>
              <p:cNvSpPr txBox="1"/>
              <p:nvPr/>
            </p:nvSpPr>
            <p:spPr>
              <a:xfrm>
                <a:off x="13455" y="94455"/>
                <a:ext cx="716700" cy="23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0000" lIns="20000" spcFirstLastPara="1" rIns="20000" wrap="square" tIns="200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Century Gothic"/>
                  <a:buNone/>
                </a:pPr>
                <a:r>
                  <a:rPr b="0" i="0" lang="en" sz="5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Strategic Planning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6" name="Google Shape;306;p55"/>
            <p:cNvGrpSpPr/>
            <p:nvPr/>
          </p:nvGrpSpPr>
          <p:grpSpPr>
            <a:xfrm>
              <a:off x="2337970" y="1268181"/>
              <a:ext cx="743700" cy="459300"/>
              <a:chOff x="0" y="-1"/>
              <a:chExt cx="743700" cy="459300"/>
            </a:xfrm>
          </p:grpSpPr>
          <p:sp>
            <p:nvSpPr>
              <p:cNvPr id="307" name="Google Shape;307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0070C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08" name="Google Shape;308;p55"/>
              <p:cNvSpPr txBox="1"/>
              <p:nvPr/>
            </p:nvSpPr>
            <p:spPr>
              <a:xfrm>
                <a:off x="13456" y="94455"/>
                <a:ext cx="716700" cy="23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0000" lIns="20000" spcFirstLastPara="1" rIns="20000" wrap="square" tIns="200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Century Gothic"/>
                  <a:buNone/>
                </a:pPr>
                <a:r>
                  <a:rPr b="0" i="0" lang="en" sz="5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Objective Planning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9" name="Google Shape;309;p55"/>
            <p:cNvGrpSpPr/>
            <p:nvPr/>
          </p:nvGrpSpPr>
          <p:grpSpPr>
            <a:xfrm>
              <a:off x="3206628" y="766574"/>
              <a:ext cx="3968400" cy="459300"/>
              <a:chOff x="-1" y="-1"/>
              <a:chExt cx="3968400" cy="459300"/>
            </a:xfrm>
          </p:grpSpPr>
          <p:sp>
            <p:nvSpPr>
              <p:cNvPr id="310" name="Google Shape;310;p55"/>
              <p:cNvSpPr/>
              <p:nvPr/>
            </p:nvSpPr>
            <p:spPr>
              <a:xfrm>
                <a:off x="-1" y="-1"/>
                <a:ext cx="39684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7030A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1" name="Google Shape;311;p55"/>
              <p:cNvSpPr txBox="1"/>
              <p:nvPr/>
            </p:nvSpPr>
            <p:spPr>
              <a:xfrm>
                <a:off x="13455" y="125570"/>
                <a:ext cx="3941700" cy="19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700" lIns="25700" spcFirstLastPara="1" rIns="25700" wrap="square" tIns="257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700"/>
                  <a:buFont typeface="Century Gothic"/>
                  <a:buNone/>
                </a:pPr>
                <a:r>
                  <a:rPr b="0" i="0" lang="en" sz="7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Preparation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2" name="Google Shape;312;p55"/>
            <p:cNvGrpSpPr/>
            <p:nvPr/>
          </p:nvGrpSpPr>
          <p:grpSpPr>
            <a:xfrm>
              <a:off x="3206630" y="1268181"/>
              <a:ext cx="743700" cy="459300"/>
              <a:chOff x="0" y="-1"/>
              <a:chExt cx="743700" cy="459300"/>
            </a:xfrm>
          </p:grpSpPr>
          <p:sp>
            <p:nvSpPr>
              <p:cNvPr id="313" name="Google Shape;313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0070C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4" name="Google Shape;314;p55"/>
              <p:cNvSpPr txBox="1"/>
              <p:nvPr/>
            </p:nvSpPr>
            <p:spPr>
              <a:xfrm>
                <a:off x="13456" y="94455"/>
                <a:ext cx="716700" cy="1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0000" lIns="20000" spcFirstLastPara="1" rIns="20000" wrap="square" tIns="200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Century Gothic"/>
                  <a:buNone/>
                </a:pPr>
                <a:r>
                  <a:rPr b="0" i="0" lang="en" sz="5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Develop People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5" name="Google Shape;315;p55"/>
            <p:cNvGrpSpPr/>
            <p:nvPr/>
          </p:nvGrpSpPr>
          <p:grpSpPr>
            <a:xfrm>
              <a:off x="4012817" y="1268181"/>
              <a:ext cx="743700" cy="459300"/>
              <a:chOff x="0" y="-1"/>
              <a:chExt cx="743700" cy="459300"/>
            </a:xfrm>
          </p:grpSpPr>
          <p:sp>
            <p:nvSpPr>
              <p:cNvPr id="316" name="Google Shape;316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0070C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7" name="Google Shape;317;p55"/>
              <p:cNvSpPr txBox="1"/>
              <p:nvPr/>
            </p:nvSpPr>
            <p:spPr>
              <a:xfrm>
                <a:off x="13455" y="94455"/>
                <a:ext cx="716700" cy="23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0000" lIns="20000" spcFirstLastPara="1" rIns="20000" wrap="square" tIns="200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Century Gothic"/>
                  <a:buNone/>
                </a:pPr>
                <a:r>
                  <a:rPr b="0" i="0" lang="en" sz="5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Develop Networks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8" name="Google Shape;318;p55"/>
            <p:cNvGrpSpPr/>
            <p:nvPr/>
          </p:nvGrpSpPr>
          <p:grpSpPr>
            <a:xfrm>
              <a:off x="4819003" y="1268181"/>
              <a:ext cx="743700" cy="459300"/>
              <a:chOff x="0" y="-1"/>
              <a:chExt cx="743700" cy="459300"/>
            </a:xfrm>
          </p:grpSpPr>
          <p:sp>
            <p:nvSpPr>
              <p:cNvPr id="319" name="Google Shape;319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0070C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0" name="Google Shape;320;p55"/>
              <p:cNvSpPr txBox="1"/>
              <p:nvPr/>
            </p:nvSpPr>
            <p:spPr>
              <a:xfrm>
                <a:off x="13455" y="145890"/>
                <a:ext cx="716700" cy="1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0000" lIns="20000" spcFirstLastPara="1" rIns="20000" wrap="square" tIns="200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Century Gothic"/>
                  <a:buNone/>
                </a:pPr>
                <a:r>
                  <a:rPr b="0" i="0" lang="en" sz="5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Microtargeting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1" name="Google Shape;321;p55"/>
            <p:cNvGrpSpPr/>
            <p:nvPr/>
          </p:nvGrpSpPr>
          <p:grpSpPr>
            <a:xfrm>
              <a:off x="5625189" y="1268181"/>
              <a:ext cx="743700" cy="459300"/>
              <a:chOff x="0" y="-1"/>
              <a:chExt cx="743700" cy="459300"/>
            </a:xfrm>
          </p:grpSpPr>
          <p:sp>
            <p:nvSpPr>
              <p:cNvPr id="322" name="Google Shape;322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0070C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3" name="Google Shape;323;p55"/>
              <p:cNvSpPr txBox="1"/>
              <p:nvPr/>
            </p:nvSpPr>
            <p:spPr>
              <a:xfrm>
                <a:off x="13456" y="94455"/>
                <a:ext cx="716700" cy="23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0000" lIns="20000" spcFirstLastPara="1" rIns="20000" wrap="square" tIns="200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Century Gothic"/>
                  <a:buNone/>
                </a:pPr>
                <a:r>
                  <a:rPr b="0" i="0" lang="en" sz="5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Develop Content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4" name="Google Shape;324;p55"/>
            <p:cNvGrpSpPr/>
            <p:nvPr/>
          </p:nvGrpSpPr>
          <p:grpSpPr>
            <a:xfrm>
              <a:off x="6431376" y="1268181"/>
              <a:ext cx="743700" cy="459300"/>
              <a:chOff x="0" y="-1"/>
              <a:chExt cx="743700" cy="459300"/>
            </a:xfrm>
          </p:grpSpPr>
          <p:sp>
            <p:nvSpPr>
              <p:cNvPr id="325" name="Google Shape;325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0070C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6" name="Google Shape;326;p55"/>
              <p:cNvSpPr txBox="1"/>
              <p:nvPr/>
            </p:nvSpPr>
            <p:spPr>
              <a:xfrm>
                <a:off x="13456" y="94455"/>
                <a:ext cx="716700" cy="23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0000" lIns="20000" spcFirstLastPara="1" rIns="20000" wrap="square" tIns="200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Century Gothic"/>
                  <a:buNone/>
                </a:pPr>
                <a:r>
                  <a:rPr b="0" i="0" lang="en" sz="5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Channel Selection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7" name="Google Shape;327;p55"/>
            <p:cNvGrpSpPr/>
            <p:nvPr/>
          </p:nvGrpSpPr>
          <p:grpSpPr>
            <a:xfrm>
              <a:off x="7300037" y="766574"/>
              <a:ext cx="3162300" cy="459300"/>
              <a:chOff x="0" y="-1"/>
              <a:chExt cx="3162300" cy="459300"/>
            </a:xfrm>
          </p:grpSpPr>
          <p:sp>
            <p:nvSpPr>
              <p:cNvPr id="328" name="Google Shape;328;p55"/>
              <p:cNvSpPr/>
              <p:nvPr/>
            </p:nvSpPr>
            <p:spPr>
              <a:xfrm>
                <a:off x="0" y="-1"/>
                <a:ext cx="31623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C0000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9" name="Google Shape;329;p55"/>
              <p:cNvSpPr txBox="1"/>
              <p:nvPr/>
            </p:nvSpPr>
            <p:spPr>
              <a:xfrm>
                <a:off x="13456" y="125570"/>
                <a:ext cx="3135300" cy="19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700" lIns="25700" spcFirstLastPara="1" rIns="25700" wrap="square" tIns="257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700"/>
                  <a:buFont typeface="Century Gothic"/>
                  <a:buNone/>
                </a:pPr>
                <a:r>
                  <a:rPr b="0" i="0" lang="en" sz="7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Execution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0" name="Google Shape;330;p55"/>
            <p:cNvGrpSpPr/>
            <p:nvPr/>
          </p:nvGrpSpPr>
          <p:grpSpPr>
            <a:xfrm>
              <a:off x="7300037" y="1268181"/>
              <a:ext cx="743700" cy="459300"/>
              <a:chOff x="0" y="-1"/>
              <a:chExt cx="743700" cy="459300"/>
            </a:xfrm>
          </p:grpSpPr>
          <p:sp>
            <p:nvSpPr>
              <p:cNvPr id="331" name="Google Shape;331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0070C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2" name="Google Shape;332;p55"/>
              <p:cNvSpPr txBox="1"/>
              <p:nvPr/>
            </p:nvSpPr>
            <p:spPr>
              <a:xfrm>
                <a:off x="13456" y="145890"/>
                <a:ext cx="716700" cy="1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0000" lIns="20000" spcFirstLastPara="1" rIns="20000" wrap="square" tIns="200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Century Gothic"/>
                  <a:buNone/>
                </a:pPr>
                <a:r>
                  <a:rPr b="0" i="0" lang="en" sz="5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Pump Priming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3" name="Google Shape;333;p55"/>
            <p:cNvGrpSpPr/>
            <p:nvPr/>
          </p:nvGrpSpPr>
          <p:grpSpPr>
            <a:xfrm>
              <a:off x="8106225" y="1268181"/>
              <a:ext cx="743700" cy="459300"/>
              <a:chOff x="0" y="-1"/>
              <a:chExt cx="743700" cy="459300"/>
            </a:xfrm>
          </p:grpSpPr>
          <p:sp>
            <p:nvSpPr>
              <p:cNvPr id="334" name="Google Shape;334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0070C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5" name="Google Shape;335;p55"/>
              <p:cNvSpPr txBox="1"/>
              <p:nvPr/>
            </p:nvSpPr>
            <p:spPr>
              <a:xfrm>
                <a:off x="13456" y="145890"/>
                <a:ext cx="716700" cy="1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0000" lIns="20000" spcFirstLastPara="1" rIns="20000" wrap="square" tIns="200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Century Gothic"/>
                  <a:buNone/>
                </a:pPr>
                <a:r>
                  <a:rPr b="0" i="0" lang="en" sz="5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Exposure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6" name="Google Shape;336;p55"/>
            <p:cNvGrpSpPr/>
            <p:nvPr/>
          </p:nvGrpSpPr>
          <p:grpSpPr>
            <a:xfrm>
              <a:off x="8106225" y="1769789"/>
              <a:ext cx="743700" cy="459300"/>
              <a:chOff x="0" y="-1"/>
              <a:chExt cx="743700" cy="459300"/>
            </a:xfrm>
          </p:grpSpPr>
          <p:sp>
            <p:nvSpPr>
              <p:cNvPr id="337" name="Google Shape;337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8" name="Google Shape;338;p55"/>
              <p:cNvSpPr txBox="1"/>
              <p:nvPr/>
            </p:nvSpPr>
            <p:spPr>
              <a:xfrm>
                <a:off x="13456" y="165079"/>
                <a:ext cx="716700" cy="1386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7150" lIns="17150" spcFirstLastPara="1" rIns="17150" wrap="square" tIns="171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entury Gothic"/>
                  <a:buNone/>
                </a:pPr>
                <a:r>
                  <a:rPr b="0" i="0" lang="en" sz="5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Prebunking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9" name="Google Shape;339;p55"/>
            <p:cNvGrpSpPr/>
            <p:nvPr/>
          </p:nvGrpSpPr>
          <p:grpSpPr>
            <a:xfrm>
              <a:off x="8106225" y="2271398"/>
              <a:ext cx="743700" cy="459300"/>
              <a:chOff x="0" y="-1"/>
              <a:chExt cx="743700" cy="459300"/>
            </a:xfrm>
          </p:grpSpPr>
          <p:sp>
            <p:nvSpPr>
              <p:cNvPr id="340" name="Google Shape;340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1" name="Google Shape;341;p55"/>
              <p:cNvSpPr txBox="1"/>
              <p:nvPr/>
            </p:nvSpPr>
            <p:spPr>
              <a:xfrm>
                <a:off x="13456" y="138269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Humorous counter narratives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2" name="Google Shape;342;p55"/>
            <p:cNvGrpSpPr/>
            <p:nvPr/>
          </p:nvGrpSpPr>
          <p:grpSpPr>
            <a:xfrm>
              <a:off x="8106225" y="2773007"/>
              <a:ext cx="743700" cy="459300"/>
              <a:chOff x="0" y="-1"/>
              <a:chExt cx="743700" cy="459300"/>
            </a:xfrm>
          </p:grpSpPr>
          <p:sp>
            <p:nvSpPr>
              <p:cNvPr id="343" name="Google Shape;343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4" name="Google Shape;344;p55"/>
              <p:cNvSpPr txBox="1"/>
              <p:nvPr/>
            </p:nvSpPr>
            <p:spPr>
              <a:xfrm>
                <a:off x="13456" y="138269"/>
                <a:ext cx="716700" cy="2601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Mark content with ridicule / decelerants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5" name="Google Shape;345;p55"/>
            <p:cNvGrpSpPr/>
            <p:nvPr/>
          </p:nvGrpSpPr>
          <p:grpSpPr>
            <a:xfrm>
              <a:off x="8106225" y="3274615"/>
              <a:ext cx="743700" cy="459300"/>
              <a:chOff x="0" y="-1"/>
              <a:chExt cx="743700" cy="459300"/>
            </a:xfrm>
          </p:grpSpPr>
          <p:sp>
            <p:nvSpPr>
              <p:cNvPr id="346" name="Google Shape;346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7" name="Google Shape;347;p55"/>
              <p:cNvSpPr txBox="1"/>
              <p:nvPr/>
            </p:nvSpPr>
            <p:spPr>
              <a:xfrm>
                <a:off x="13456" y="138269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Expire social media likes/ retweets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8" name="Google Shape;348;p55"/>
            <p:cNvGrpSpPr/>
            <p:nvPr/>
          </p:nvGrpSpPr>
          <p:grpSpPr>
            <a:xfrm>
              <a:off x="8106225" y="3776223"/>
              <a:ext cx="743700" cy="459300"/>
              <a:chOff x="0" y="-1"/>
              <a:chExt cx="743700" cy="459300"/>
            </a:xfrm>
          </p:grpSpPr>
          <p:sp>
            <p:nvSpPr>
              <p:cNvPr id="349" name="Google Shape;349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50" name="Google Shape;350;p55"/>
              <p:cNvSpPr txBox="1"/>
              <p:nvPr/>
            </p:nvSpPr>
            <p:spPr>
              <a:xfrm>
                <a:off x="13456" y="138269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Influencer disavows misinfo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1" name="Google Shape;351;p55"/>
            <p:cNvGrpSpPr/>
            <p:nvPr/>
          </p:nvGrpSpPr>
          <p:grpSpPr>
            <a:xfrm>
              <a:off x="8106225" y="4277830"/>
              <a:ext cx="743700" cy="459300"/>
              <a:chOff x="0" y="-1"/>
              <a:chExt cx="743700" cy="459300"/>
            </a:xfrm>
          </p:grpSpPr>
          <p:sp>
            <p:nvSpPr>
              <p:cNvPr id="352" name="Google Shape;352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53" name="Google Shape;353;p55"/>
              <p:cNvSpPr txBox="1"/>
              <p:nvPr/>
            </p:nvSpPr>
            <p:spPr>
              <a:xfrm>
                <a:off x="13456" y="138270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Cut off banking access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4" name="Google Shape;354;p55"/>
            <p:cNvGrpSpPr/>
            <p:nvPr/>
          </p:nvGrpSpPr>
          <p:grpSpPr>
            <a:xfrm>
              <a:off x="8106225" y="4779439"/>
              <a:ext cx="743700" cy="459300"/>
              <a:chOff x="0" y="-1"/>
              <a:chExt cx="743700" cy="459300"/>
            </a:xfrm>
          </p:grpSpPr>
          <p:sp>
            <p:nvSpPr>
              <p:cNvPr id="355" name="Google Shape;355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56" name="Google Shape;356;p55"/>
              <p:cNvSpPr txBox="1"/>
              <p:nvPr/>
            </p:nvSpPr>
            <p:spPr>
              <a:xfrm>
                <a:off x="13456" y="138269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Dampen emotional reaction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7" name="Google Shape;357;p55"/>
            <p:cNvGrpSpPr/>
            <p:nvPr/>
          </p:nvGrpSpPr>
          <p:grpSpPr>
            <a:xfrm>
              <a:off x="8106225" y="5281047"/>
              <a:ext cx="743700" cy="459300"/>
              <a:chOff x="0" y="-1"/>
              <a:chExt cx="743700" cy="459300"/>
            </a:xfrm>
          </p:grpSpPr>
          <p:sp>
            <p:nvSpPr>
              <p:cNvPr id="358" name="Google Shape;358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59" name="Google Shape;359;p55"/>
              <p:cNvSpPr txBox="1"/>
              <p:nvPr/>
            </p:nvSpPr>
            <p:spPr>
              <a:xfrm>
                <a:off x="13456" y="138270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Remove / rate limit botnets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0" name="Google Shape;360;p55"/>
            <p:cNvGrpSpPr/>
            <p:nvPr/>
          </p:nvGrpSpPr>
          <p:grpSpPr>
            <a:xfrm>
              <a:off x="8106225" y="5782654"/>
              <a:ext cx="743700" cy="459300"/>
              <a:chOff x="0" y="-1"/>
              <a:chExt cx="743700" cy="459300"/>
            </a:xfrm>
          </p:grpSpPr>
          <p:sp>
            <p:nvSpPr>
              <p:cNvPr id="361" name="Google Shape;361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62" name="Google Shape;362;p55"/>
              <p:cNvSpPr txBox="1"/>
              <p:nvPr/>
            </p:nvSpPr>
            <p:spPr>
              <a:xfrm>
                <a:off x="13456" y="138270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Social media amber alert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3" name="Google Shape;363;p55"/>
            <p:cNvGrpSpPr/>
            <p:nvPr/>
          </p:nvGrpSpPr>
          <p:grpSpPr>
            <a:xfrm>
              <a:off x="8106225" y="6284263"/>
              <a:ext cx="743700" cy="459300"/>
              <a:chOff x="0" y="-1"/>
              <a:chExt cx="743700" cy="459300"/>
            </a:xfrm>
          </p:grpSpPr>
          <p:sp>
            <p:nvSpPr>
              <p:cNvPr id="364" name="Google Shape;364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65" name="Google Shape;365;p55"/>
              <p:cNvSpPr txBox="1"/>
              <p:nvPr/>
            </p:nvSpPr>
            <p:spPr>
              <a:xfrm>
                <a:off x="13456" y="175848"/>
                <a:ext cx="716700" cy="112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Etc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6" name="Google Shape;366;p55"/>
            <p:cNvGrpSpPr/>
            <p:nvPr/>
          </p:nvGrpSpPr>
          <p:grpSpPr>
            <a:xfrm>
              <a:off x="8912411" y="1268181"/>
              <a:ext cx="743700" cy="459300"/>
              <a:chOff x="0" y="-1"/>
              <a:chExt cx="743700" cy="459300"/>
            </a:xfrm>
          </p:grpSpPr>
          <p:sp>
            <p:nvSpPr>
              <p:cNvPr id="367" name="Google Shape;367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0070C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68" name="Google Shape;368;p55"/>
              <p:cNvSpPr txBox="1"/>
              <p:nvPr/>
            </p:nvSpPr>
            <p:spPr>
              <a:xfrm>
                <a:off x="13455" y="145890"/>
                <a:ext cx="716700" cy="1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0000" lIns="20000" spcFirstLastPara="1" rIns="20000" wrap="square" tIns="200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Century Gothic"/>
                  <a:buNone/>
                </a:pPr>
                <a:r>
                  <a:rPr b="0" i="0" lang="en" sz="5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Go Physical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9" name="Google Shape;369;p55"/>
            <p:cNvGrpSpPr/>
            <p:nvPr/>
          </p:nvGrpSpPr>
          <p:grpSpPr>
            <a:xfrm>
              <a:off x="9718599" y="1268181"/>
              <a:ext cx="743700" cy="459300"/>
              <a:chOff x="0" y="-1"/>
              <a:chExt cx="743700" cy="459300"/>
            </a:xfrm>
          </p:grpSpPr>
          <p:sp>
            <p:nvSpPr>
              <p:cNvPr id="370" name="Google Shape;370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0070C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71" name="Google Shape;371;p55"/>
              <p:cNvSpPr txBox="1"/>
              <p:nvPr/>
            </p:nvSpPr>
            <p:spPr>
              <a:xfrm>
                <a:off x="13455" y="145890"/>
                <a:ext cx="716700" cy="1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0000" lIns="20000" spcFirstLastPara="1" rIns="20000" wrap="square" tIns="200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Century Gothic"/>
                  <a:buNone/>
                </a:pPr>
                <a:r>
                  <a:rPr b="0" i="0" lang="en" sz="5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Persistence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2" name="Google Shape;372;p55"/>
            <p:cNvGrpSpPr/>
            <p:nvPr/>
          </p:nvGrpSpPr>
          <p:grpSpPr>
            <a:xfrm>
              <a:off x="10587256" y="766574"/>
              <a:ext cx="743700" cy="459300"/>
              <a:chOff x="-1" y="-1"/>
              <a:chExt cx="743700" cy="459300"/>
            </a:xfrm>
          </p:grpSpPr>
          <p:sp>
            <p:nvSpPr>
              <p:cNvPr id="373" name="Google Shape;373;p55"/>
              <p:cNvSpPr/>
              <p:nvPr/>
            </p:nvSpPr>
            <p:spPr>
              <a:xfrm>
                <a:off x="-1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C0000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74" name="Google Shape;374;p55"/>
              <p:cNvSpPr txBox="1"/>
              <p:nvPr/>
            </p:nvSpPr>
            <p:spPr>
              <a:xfrm>
                <a:off x="13456" y="125570"/>
                <a:ext cx="716700" cy="19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700" lIns="25700" spcFirstLastPara="1" rIns="25700" wrap="square" tIns="257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700"/>
                  <a:buFont typeface="Century Gothic"/>
                  <a:buNone/>
                </a:pPr>
                <a:r>
                  <a:rPr b="0" i="0" lang="en" sz="7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Evaluation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5" name="Google Shape;375;p55"/>
            <p:cNvGrpSpPr/>
            <p:nvPr/>
          </p:nvGrpSpPr>
          <p:grpSpPr>
            <a:xfrm>
              <a:off x="10587256" y="1268181"/>
              <a:ext cx="743700" cy="459300"/>
              <a:chOff x="-1" y="-1"/>
              <a:chExt cx="743700" cy="459300"/>
            </a:xfrm>
          </p:grpSpPr>
          <p:sp>
            <p:nvSpPr>
              <p:cNvPr id="376" name="Google Shape;376;p55"/>
              <p:cNvSpPr/>
              <p:nvPr/>
            </p:nvSpPr>
            <p:spPr>
              <a:xfrm>
                <a:off x="-1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0070C0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77" name="Google Shape;377;p55"/>
              <p:cNvSpPr txBox="1"/>
              <p:nvPr/>
            </p:nvSpPr>
            <p:spPr>
              <a:xfrm>
                <a:off x="13456" y="94455"/>
                <a:ext cx="716700" cy="23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0000" lIns="20000" spcFirstLastPara="1" rIns="20000" wrap="square" tIns="200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500"/>
                  <a:buFont typeface="Century Gothic"/>
                  <a:buNone/>
                </a:pPr>
                <a:r>
                  <a:rPr b="0" i="0" lang="en" sz="5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Measure Effectiveness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8" name="Google Shape;378;p55"/>
            <p:cNvGrpSpPr/>
            <p:nvPr/>
          </p:nvGrpSpPr>
          <p:grpSpPr>
            <a:xfrm>
              <a:off x="1531782" y="1769790"/>
              <a:ext cx="743700" cy="459300"/>
              <a:chOff x="0" y="-1"/>
              <a:chExt cx="743700" cy="459300"/>
            </a:xfrm>
          </p:grpSpPr>
          <p:sp>
            <p:nvSpPr>
              <p:cNvPr id="379" name="Google Shape;379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80" name="Google Shape;380;p55"/>
              <p:cNvSpPr txBox="1"/>
              <p:nvPr/>
            </p:nvSpPr>
            <p:spPr>
              <a:xfrm>
                <a:off x="13456" y="82390"/>
                <a:ext cx="716700" cy="3234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7150" lIns="17150" spcFirstLastPara="1" rIns="17150" wrap="square" tIns="171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entury Gothic"/>
                  <a:buNone/>
                </a:pPr>
                <a:r>
                  <a:rPr b="0" i="0" lang="en" sz="5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Have a disinformation  response plan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1" name="Google Shape;381;p55"/>
            <p:cNvGrpSpPr/>
            <p:nvPr/>
          </p:nvGrpSpPr>
          <p:grpSpPr>
            <a:xfrm>
              <a:off x="1531782" y="2271399"/>
              <a:ext cx="743700" cy="459300"/>
              <a:chOff x="0" y="-1"/>
              <a:chExt cx="743700" cy="459300"/>
            </a:xfrm>
          </p:grpSpPr>
          <p:sp>
            <p:nvSpPr>
              <p:cNvPr id="382" name="Google Shape;382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83" name="Google Shape;383;p55"/>
              <p:cNvSpPr txBox="1"/>
              <p:nvPr/>
            </p:nvSpPr>
            <p:spPr>
              <a:xfrm>
                <a:off x="13456" y="138269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Improve stakeholder coordination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4" name="Google Shape;384;p55"/>
            <p:cNvGrpSpPr/>
            <p:nvPr/>
          </p:nvGrpSpPr>
          <p:grpSpPr>
            <a:xfrm>
              <a:off x="1531782" y="2773008"/>
              <a:ext cx="743700" cy="459300"/>
              <a:chOff x="0" y="-1"/>
              <a:chExt cx="743700" cy="459300"/>
            </a:xfrm>
          </p:grpSpPr>
          <p:sp>
            <p:nvSpPr>
              <p:cNvPr id="385" name="Google Shape;385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86" name="Google Shape;386;p55"/>
              <p:cNvSpPr txBox="1"/>
              <p:nvPr/>
            </p:nvSpPr>
            <p:spPr>
              <a:xfrm>
                <a:off x="13456" y="138269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Make civil society more vibrant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7" name="Google Shape;387;p55"/>
            <p:cNvGrpSpPr/>
            <p:nvPr/>
          </p:nvGrpSpPr>
          <p:grpSpPr>
            <a:xfrm>
              <a:off x="1531782" y="3274615"/>
              <a:ext cx="743700" cy="459300"/>
              <a:chOff x="0" y="-1"/>
              <a:chExt cx="743700" cy="459300"/>
            </a:xfrm>
          </p:grpSpPr>
          <p:sp>
            <p:nvSpPr>
              <p:cNvPr id="388" name="Google Shape;388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89" name="Google Shape;389;p55"/>
              <p:cNvSpPr txBox="1"/>
              <p:nvPr/>
            </p:nvSpPr>
            <p:spPr>
              <a:xfrm>
                <a:off x="13456" y="103979"/>
                <a:ext cx="716700" cy="2601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Red team disinformation, design mitigations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0" name="Google Shape;390;p55"/>
            <p:cNvGrpSpPr/>
            <p:nvPr/>
          </p:nvGrpSpPr>
          <p:grpSpPr>
            <a:xfrm>
              <a:off x="1531782" y="3776224"/>
              <a:ext cx="743700" cy="459300"/>
              <a:chOff x="0" y="-1"/>
              <a:chExt cx="743700" cy="459300"/>
            </a:xfrm>
          </p:grpSpPr>
          <p:sp>
            <p:nvSpPr>
              <p:cNvPr id="391" name="Google Shape;391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92" name="Google Shape;392;p55"/>
              <p:cNvSpPr txBox="1"/>
              <p:nvPr/>
            </p:nvSpPr>
            <p:spPr>
              <a:xfrm>
                <a:off x="13456" y="103979"/>
                <a:ext cx="716700" cy="2601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Enhanced privacy regulation for social media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3" name="Google Shape;393;p55"/>
            <p:cNvGrpSpPr/>
            <p:nvPr/>
          </p:nvGrpSpPr>
          <p:grpSpPr>
            <a:xfrm>
              <a:off x="1531782" y="4277831"/>
              <a:ext cx="743700" cy="459300"/>
              <a:chOff x="0" y="-1"/>
              <a:chExt cx="743700" cy="459300"/>
            </a:xfrm>
          </p:grpSpPr>
          <p:sp>
            <p:nvSpPr>
              <p:cNvPr id="394" name="Google Shape;394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95" name="Google Shape;395;p55"/>
              <p:cNvSpPr txBox="1"/>
              <p:nvPr/>
            </p:nvSpPr>
            <p:spPr>
              <a:xfrm>
                <a:off x="13456" y="175849"/>
                <a:ext cx="716700" cy="112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Platform regulation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6" name="Google Shape;396;p55"/>
            <p:cNvGrpSpPr/>
            <p:nvPr/>
          </p:nvGrpSpPr>
          <p:grpSpPr>
            <a:xfrm>
              <a:off x="1531782" y="4779440"/>
              <a:ext cx="743700" cy="459300"/>
              <a:chOff x="0" y="-1"/>
              <a:chExt cx="743700" cy="459300"/>
            </a:xfrm>
          </p:grpSpPr>
          <p:sp>
            <p:nvSpPr>
              <p:cNvPr id="397" name="Google Shape;397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98" name="Google Shape;398;p55"/>
              <p:cNvSpPr txBox="1"/>
              <p:nvPr/>
            </p:nvSpPr>
            <p:spPr>
              <a:xfrm>
                <a:off x="13456" y="138269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Shared fact checking database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9" name="Google Shape;399;p55"/>
            <p:cNvGrpSpPr/>
            <p:nvPr/>
          </p:nvGrpSpPr>
          <p:grpSpPr>
            <a:xfrm>
              <a:off x="1531782" y="5281048"/>
              <a:ext cx="743700" cy="459300"/>
              <a:chOff x="0" y="-1"/>
              <a:chExt cx="743700" cy="459300"/>
            </a:xfrm>
          </p:grpSpPr>
          <p:sp>
            <p:nvSpPr>
              <p:cNvPr id="400" name="Google Shape;400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01" name="Google Shape;401;p55"/>
              <p:cNvSpPr txBox="1"/>
              <p:nvPr/>
            </p:nvSpPr>
            <p:spPr>
              <a:xfrm>
                <a:off x="13456" y="138270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Repair broken social connections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2" name="Google Shape;402;p55"/>
            <p:cNvGrpSpPr/>
            <p:nvPr/>
          </p:nvGrpSpPr>
          <p:grpSpPr>
            <a:xfrm>
              <a:off x="1531782" y="5782655"/>
              <a:ext cx="743700" cy="459300"/>
              <a:chOff x="0" y="-1"/>
              <a:chExt cx="743700" cy="459300"/>
            </a:xfrm>
          </p:grpSpPr>
          <p:sp>
            <p:nvSpPr>
              <p:cNvPr id="403" name="Google Shape;403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04" name="Google Shape;404;p55"/>
              <p:cNvSpPr txBox="1"/>
              <p:nvPr/>
            </p:nvSpPr>
            <p:spPr>
              <a:xfrm>
                <a:off x="13456" y="103980"/>
                <a:ext cx="716700" cy="3339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Pre-emptive action against disinformation team infrastructure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5" name="Google Shape;405;p55"/>
            <p:cNvGrpSpPr/>
            <p:nvPr/>
          </p:nvGrpSpPr>
          <p:grpSpPr>
            <a:xfrm>
              <a:off x="1531782" y="6284264"/>
              <a:ext cx="743700" cy="459300"/>
              <a:chOff x="0" y="-1"/>
              <a:chExt cx="743700" cy="459300"/>
            </a:xfrm>
          </p:grpSpPr>
          <p:sp>
            <p:nvSpPr>
              <p:cNvPr id="406" name="Google Shape;406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07" name="Google Shape;407;p55"/>
              <p:cNvSpPr txBox="1"/>
              <p:nvPr/>
            </p:nvSpPr>
            <p:spPr>
              <a:xfrm>
                <a:off x="13456" y="175848"/>
                <a:ext cx="716700" cy="112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Etc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8" name="Google Shape;408;p55"/>
            <p:cNvGrpSpPr/>
            <p:nvPr/>
          </p:nvGrpSpPr>
          <p:grpSpPr>
            <a:xfrm>
              <a:off x="2337970" y="1769789"/>
              <a:ext cx="743700" cy="459300"/>
              <a:chOff x="0" y="-1"/>
              <a:chExt cx="743700" cy="459300"/>
            </a:xfrm>
          </p:grpSpPr>
          <p:sp>
            <p:nvSpPr>
              <p:cNvPr id="409" name="Google Shape;409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10" name="Google Shape;410;p55"/>
              <p:cNvSpPr txBox="1"/>
              <p:nvPr/>
            </p:nvSpPr>
            <p:spPr>
              <a:xfrm>
                <a:off x="13456" y="122396"/>
                <a:ext cx="716700" cy="2310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7150" lIns="17150" spcFirstLastPara="1" rIns="17150" wrap="square" tIns="171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entury Gothic"/>
                  <a:buNone/>
                </a:pPr>
                <a:r>
                  <a:rPr b="0" i="0" lang="en" sz="5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Media literacy through games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1" name="Google Shape;411;p55"/>
            <p:cNvGrpSpPr/>
            <p:nvPr/>
          </p:nvGrpSpPr>
          <p:grpSpPr>
            <a:xfrm>
              <a:off x="2337970" y="2271398"/>
              <a:ext cx="743700" cy="459300"/>
              <a:chOff x="0" y="-1"/>
              <a:chExt cx="743700" cy="459300"/>
            </a:xfrm>
          </p:grpSpPr>
          <p:sp>
            <p:nvSpPr>
              <p:cNvPr id="412" name="Google Shape;412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13" name="Google Shape;413;p55"/>
              <p:cNvSpPr txBox="1"/>
              <p:nvPr/>
            </p:nvSpPr>
            <p:spPr>
              <a:xfrm>
                <a:off x="13456" y="175848"/>
                <a:ext cx="716700" cy="112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Tabletop simulations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4" name="Google Shape;414;p55"/>
            <p:cNvGrpSpPr/>
            <p:nvPr/>
          </p:nvGrpSpPr>
          <p:grpSpPr>
            <a:xfrm>
              <a:off x="2337970" y="2773006"/>
              <a:ext cx="743700" cy="459300"/>
              <a:chOff x="0" y="-1"/>
              <a:chExt cx="743700" cy="459300"/>
            </a:xfrm>
          </p:grpSpPr>
          <p:sp>
            <p:nvSpPr>
              <p:cNvPr id="415" name="Google Shape;415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16" name="Google Shape;416;p55"/>
              <p:cNvSpPr txBox="1"/>
              <p:nvPr/>
            </p:nvSpPr>
            <p:spPr>
              <a:xfrm>
                <a:off x="13456" y="103979"/>
                <a:ext cx="716700" cy="2601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Make information provenance available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7" name="Google Shape;417;p55"/>
            <p:cNvGrpSpPr/>
            <p:nvPr/>
          </p:nvGrpSpPr>
          <p:grpSpPr>
            <a:xfrm>
              <a:off x="2337970" y="3274614"/>
              <a:ext cx="743700" cy="459300"/>
              <a:chOff x="0" y="-1"/>
              <a:chExt cx="743700" cy="459300"/>
            </a:xfrm>
          </p:grpSpPr>
          <p:sp>
            <p:nvSpPr>
              <p:cNvPr id="418" name="Google Shape;418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19" name="Google Shape;419;p55"/>
              <p:cNvSpPr txBox="1"/>
              <p:nvPr/>
            </p:nvSpPr>
            <p:spPr>
              <a:xfrm>
                <a:off x="13456" y="103979"/>
                <a:ext cx="716700" cy="2601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Block access to disinformation resources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0" name="Google Shape;420;p55"/>
            <p:cNvGrpSpPr/>
            <p:nvPr/>
          </p:nvGrpSpPr>
          <p:grpSpPr>
            <a:xfrm>
              <a:off x="2337970" y="3776223"/>
              <a:ext cx="743700" cy="459300"/>
              <a:chOff x="0" y="-1"/>
              <a:chExt cx="743700" cy="459300"/>
            </a:xfrm>
          </p:grpSpPr>
          <p:sp>
            <p:nvSpPr>
              <p:cNvPr id="421" name="Google Shape;421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22" name="Google Shape;422;p55"/>
              <p:cNvSpPr txBox="1"/>
              <p:nvPr/>
            </p:nvSpPr>
            <p:spPr>
              <a:xfrm>
                <a:off x="13456" y="175848"/>
                <a:ext cx="716700" cy="112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Educate influencers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3" name="Google Shape;423;p55"/>
            <p:cNvGrpSpPr/>
            <p:nvPr/>
          </p:nvGrpSpPr>
          <p:grpSpPr>
            <a:xfrm>
              <a:off x="2337970" y="4277830"/>
              <a:ext cx="743700" cy="459300"/>
              <a:chOff x="0" y="-1"/>
              <a:chExt cx="743700" cy="459300"/>
            </a:xfrm>
          </p:grpSpPr>
          <p:sp>
            <p:nvSpPr>
              <p:cNvPr id="424" name="Google Shape;424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25" name="Google Shape;425;p55"/>
              <p:cNvSpPr txBox="1"/>
              <p:nvPr/>
            </p:nvSpPr>
            <p:spPr>
              <a:xfrm>
                <a:off x="13456" y="103980"/>
                <a:ext cx="716700" cy="2601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Buy out troll farm employees / offer jobs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6" name="Google Shape;426;p55"/>
            <p:cNvGrpSpPr/>
            <p:nvPr/>
          </p:nvGrpSpPr>
          <p:grpSpPr>
            <a:xfrm>
              <a:off x="2337970" y="4779438"/>
              <a:ext cx="743700" cy="459300"/>
              <a:chOff x="0" y="-1"/>
              <a:chExt cx="743700" cy="459300"/>
            </a:xfrm>
          </p:grpSpPr>
          <p:sp>
            <p:nvSpPr>
              <p:cNvPr id="427" name="Google Shape;427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28" name="Google Shape;428;p55"/>
              <p:cNvSpPr txBox="1"/>
              <p:nvPr/>
            </p:nvSpPr>
            <p:spPr>
              <a:xfrm>
                <a:off x="13456" y="103979"/>
                <a:ext cx="716700" cy="2601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Legal action against for-profit engagement farms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9" name="Google Shape;429;p55"/>
            <p:cNvGrpSpPr/>
            <p:nvPr/>
          </p:nvGrpSpPr>
          <p:grpSpPr>
            <a:xfrm>
              <a:off x="2337970" y="5281047"/>
              <a:ext cx="743700" cy="459300"/>
              <a:chOff x="0" y="-1"/>
              <a:chExt cx="743700" cy="459300"/>
            </a:xfrm>
          </p:grpSpPr>
          <p:sp>
            <p:nvSpPr>
              <p:cNvPr id="430" name="Google Shape;430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31" name="Google Shape;431;p55"/>
              <p:cNvSpPr txBox="1"/>
              <p:nvPr/>
            </p:nvSpPr>
            <p:spPr>
              <a:xfrm>
                <a:off x="13456" y="138270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Develop compelling counter narratives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55"/>
            <p:cNvGrpSpPr/>
            <p:nvPr/>
          </p:nvGrpSpPr>
          <p:grpSpPr>
            <a:xfrm>
              <a:off x="2337970" y="5782654"/>
              <a:ext cx="743700" cy="459300"/>
              <a:chOff x="0" y="-1"/>
              <a:chExt cx="743700" cy="459300"/>
            </a:xfrm>
          </p:grpSpPr>
          <p:sp>
            <p:nvSpPr>
              <p:cNvPr id="433" name="Google Shape;433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34" name="Google Shape;434;p55"/>
              <p:cNvSpPr txBox="1"/>
              <p:nvPr/>
            </p:nvSpPr>
            <p:spPr>
              <a:xfrm>
                <a:off x="13456" y="138270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Run competing campaigns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5" name="Google Shape;435;p55"/>
            <p:cNvGrpSpPr/>
            <p:nvPr/>
          </p:nvGrpSpPr>
          <p:grpSpPr>
            <a:xfrm>
              <a:off x="2337970" y="6284262"/>
              <a:ext cx="743700" cy="459300"/>
              <a:chOff x="0" y="-1"/>
              <a:chExt cx="743700" cy="459300"/>
            </a:xfrm>
          </p:grpSpPr>
          <p:sp>
            <p:nvSpPr>
              <p:cNvPr id="436" name="Google Shape;436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37" name="Google Shape;437;p55"/>
              <p:cNvSpPr txBox="1"/>
              <p:nvPr/>
            </p:nvSpPr>
            <p:spPr>
              <a:xfrm>
                <a:off x="13456" y="175848"/>
                <a:ext cx="716700" cy="112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Etc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8" name="Google Shape;438;p55"/>
            <p:cNvGrpSpPr/>
            <p:nvPr/>
          </p:nvGrpSpPr>
          <p:grpSpPr>
            <a:xfrm>
              <a:off x="3206630" y="1769789"/>
              <a:ext cx="743700" cy="459300"/>
              <a:chOff x="0" y="-1"/>
              <a:chExt cx="743700" cy="459300"/>
            </a:xfrm>
          </p:grpSpPr>
          <p:sp>
            <p:nvSpPr>
              <p:cNvPr id="439" name="Google Shape;439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40" name="Google Shape;440;p55"/>
              <p:cNvSpPr txBox="1"/>
              <p:nvPr/>
            </p:nvSpPr>
            <p:spPr>
              <a:xfrm>
                <a:off x="13456" y="122396"/>
                <a:ext cx="716700" cy="2310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7150" lIns="17150" spcFirstLastPara="1" rIns="17150" wrap="square" tIns="171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entury Gothic"/>
                  <a:buNone/>
                </a:pPr>
                <a:r>
                  <a:rPr b="0" i="0" lang="en" sz="5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Find and train influencers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1" name="Google Shape;441;p55"/>
            <p:cNvGrpSpPr/>
            <p:nvPr/>
          </p:nvGrpSpPr>
          <p:grpSpPr>
            <a:xfrm>
              <a:off x="3206630" y="2271398"/>
              <a:ext cx="743700" cy="459300"/>
              <a:chOff x="0" y="-1"/>
              <a:chExt cx="743700" cy="459300"/>
            </a:xfrm>
          </p:grpSpPr>
          <p:sp>
            <p:nvSpPr>
              <p:cNvPr id="442" name="Google Shape;442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43" name="Google Shape;443;p55"/>
              <p:cNvSpPr txBox="1"/>
              <p:nvPr/>
            </p:nvSpPr>
            <p:spPr>
              <a:xfrm>
                <a:off x="13456" y="138269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Counter-social engineering training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4" name="Google Shape;444;p55"/>
            <p:cNvGrpSpPr/>
            <p:nvPr/>
          </p:nvGrpSpPr>
          <p:grpSpPr>
            <a:xfrm>
              <a:off x="3206630" y="2773006"/>
              <a:ext cx="743700" cy="459300"/>
              <a:chOff x="0" y="-1"/>
              <a:chExt cx="743700" cy="459300"/>
            </a:xfrm>
          </p:grpSpPr>
          <p:sp>
            <p:nvSpPr>
              <p:cNvPr id="445" name="Google Shape;445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46" name="Google Shape;446;p55"/>
              <p:cNvSpPr txBox="1"/>
              <p:nvPr/>
            </p:nvSpPr>
            <p:spPr>
              <a:xfrm>
                <a:off x="13456" y="138269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Ban incident actors from funding sites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7" name="Google Shape;447;p55"/>
            <p:cNvGrpSpPr/>
            <p:nvPr/>
          </p:nvGrpSpPr>
          <p:grpSpPr>
            <a:xfrm>
              <a:off x="3206630" y="3274614"/>
              <a:ext cx="743700" cy="459300"/>
              <a:chOff x="0" y="-1"/>
              <a:chExt cx="743700" cy="459300"/>
            </a:xfrm>
          </p:grpSpPr>
          <p:sp>
            <p:nvSpPr>
              <p:cNvPr id="448" name="Google Shape;448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49" name="Google Shape;449;p55"/>
              <p:cNvSpPr txBox="1"/>
              <p:nvPr/>
            </p:nvSpPr>
            <p:spPr>
              <a:xfrm>
                <a:off x="13456" y="138269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Address truth in narratives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0" name="Google Shape;450;p55"/>
            <p:cNvGrpSpPr/>
            <p:nvPr/>
          </p:nvGrpSpPr>
          <p:grpSpPr>
            <a:xfrm>
              <a:off x="3206630" y="3776223"/>
              <a:ext cx="743700" cy="459300"/>
              <a:chOff x="0" y="-1"/>
              <a:chExt cx="743700" cy="459300"/>
            </a:xfrm>
          </p:grpSpPr>
          <p:sp>
            <p:nvSpPr>
              <p:cNvPr id="451" name="Google Shape;451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52" name="Google Shape;452;p55"/>
              <p:cNvSpPr txBox="1"/>
              <p:nvPr/>
            </p:nvSpPr>
            <p:spPr>
              <a:xfrm>
                <a:off x="13456" y="103979"/>
                <a:ext cx="716700" cy="2601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Marginalise and discredit extremist groups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3" name="Google Shape;453;p55"/>
            <p:cNvGrpSpPr/>
            <p:nvPr/>
          </p:nvGrpSpPr>
          <p:grpSpPr>
            <a:xfrm>
              <a:off x="3206630" y="4277830"/>
              <a:ext cx="743700" cy="459300"/>
              <a:chOff x="0" y="-1"/>
              <a:chExt cx="743700" cy="459300"/>
            </a:xfrm>
          </p:grpSpPr>
          <p:sp>
            <p:nvSpPr>
              <p:cNvPr id="454" name="Google Shape;454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55" name="Google Shape;455;p55"/>
              <p:cNvSpPr txBox="1"/>
              <p:nvPr/>
            </p:nvSpPr>
            <p:spPr>
              <a:xfrm>
                <a:off x="13456" y="103980"/>
                <a:ext cx="716700" cy="2601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Ensure platforms are taking down accounts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55"/>
            <p:cNvGrpSpPr/>
            <p:nvPr/>
          </p:nvGrpSpPr>
          <p:grpSpPr>
            <a:xfrm>
              <a:off x="3206630" y="4779438"/>
              <a:ext cx="743700" cy="459300"/>
              <a:chOff x="0" y="-1"/>
              <a:chExt cx="743700" cy="459300"/>
            </a:xfrm>
          </p:grpSpPr>
          <p:sp>
            <p:nvSpPr>
              <p:cNvPr id="457" name="Google Shape;457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58" name="Google Shape;458;p55"/>
              <p:cNvSpPr txBox="1"/>
              <p:nvPr/>
            </p:nvSpPr>
            <p:spPr>
              <a:xfrm>
                <a:off x="13456" y="103979"/>
                <a:ext cx="716700" cy="2601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Name and shame disinformation influencers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55"/>
            <p:cNvGrpSpPr/>
            <p:nvPr/>
          </p:nvGrpSpPr>
          <p:grpSpPr>
            <a:xfrm>
              <a:off x="3206630" y="5281047"/>
              <a:ext cx="743700" cy="459300"/>
              <a:chOff x="0" y="-1"/>
              <a:chExt cx="743700" cy="459300"/>
            </a:xfrm>
          </p:grpSpPr>
          <p:sp>
            <p:nvSpPr>
              <p:cNvPr id="460" name="Google Shape;460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61" name="Google Shape;461;p55"/>
              <p:cNvSpPr txBox="1"/>
              <p:nvPr/>
            </p:nvSpPr>
            <p:spPr>
              <a:xfrm>
                <a:off x="13456" y="138270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Denigrate funding recipient / project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2" name="Google Shape;462;p55"/>
            <p:cNvGrpSpPr/>
            <p:nvPr/>
          </p:nvGrpSpPr>
          <p:grpSpPr>
            <a:xfrm>
              <a:off x="3206630" y="5782654"/>
              <a:ext cx="743700" cy="459300"/>
              <a:chOff x="0" y="-1"/>
              <a:chExt cx="743700" cy="459300"/>
            </a:xfrm>
          </p:grpSpPr>
          <p:sp>
            <p:nvSpPr>
              <p:cNvPr id="463" name="Google Shape;463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64" name="Google Shape;464;p55"/>
              <p:cNvSpPr txBox="1"/>
              <p:nvPr/>
            </p:nvSpPr>
            <p:spPr>
              <a:xfrm>
                <a:off x="13456" y="175849"/>
                <a:ext cx="716700" cy="112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Infiltrate in-groups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5" name="Google Shape;465;p55"/>
            <p:cNvGrpSpPr/>
            <p:nvPr/>
          </p:nvGrpSpPr>
          <p:grpSpPr>
            <a:xfrm>
              <a:off x="3206630" y="6284262"/>
              <a:ext cx="743700" cy="459300"/>
              <a:chOff x="0" y="-1"/>
              <a:chExt cx="743700" cy="459300"/>
            </a:xfrm>
          </p:grpSpPr>
          <p:sp>
            <p:nvSpPr>
              <p:cNvPr id="466" name="Google Shape;466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67" name="Google Shape;467;p55"/>
              <p:cNvSpPr txBox="1"/>
              <p:nvPr/>
            </p:nvSpPr>
            <p:spPr>
              <a:xfrm>
                <a:off x="13456" y="175848"/>
                <a:ext cx="716700" cy="112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Etc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8" name="Google Shape;468;p55"/>
            <p:cNvGrpSpPr/>
            <p:nvPr/>
          </p:nvGrpSpPr>
          <p:grpSpPr>
            <a:xfrm>
              <a:off x="4012817" y="1769789"/>
              <a:ext cx="743700" cy="459300"/>
              <a:chOff x="0" y="-1"/>
              <a:chExt cx="743700" cy="459300"/>
            </a:xfrm>
          </p:grpSpPr>
          <p:sp>
            <p:nvSpPr>
              <p:cNvPr id="469" name="Google Shape;469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70" name="Google Shape;470;p55"/>
              <p:cNvSpPr txBox="1"/>
              <p:nvPr/>
            </p:nvSpPr>
            <p:spPr>
              <a:xfrm>
                <a:off x="13456" y="122396"/>
                <a:ext cx="716700" cy="3234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7150" lIns="17150" spcFirstLastPara="1" rIns="17150" wrap="square" tIns="171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entury Gothic"/>
                  <a:buNone/>
                </a:pPr>
                <a:r>
                  <a:rPr b="0" i="0" lang="en" sz="5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Remove old and unused accounts 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1" name="Google Shape;471;p55"/>
            <p:cNvGrpSpPr/>
            <p:nvPr/>
          </p:nvGrpSpPr>
          <p:grpSpPr>
            <a:xfrm>
              <a:off x="4012817" y="2271398"/>
              <a:ext cx="743700" cy="459300"/>
              <a:chOff x="0" y="-1"/>
              <a:chExt cx="743700" cy="459300"/>
            </a:xfrm>
          </p:grpSpPr>
          <p:sp>
            <p:nvSpPr>
              <p:cNvPr id="472" name="Google Shape;472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73" name="Google Shape;473;p55"/>
              <p:cNvSpPr txBox="1"/>
              <p:nvPr/>
            </p:nvSpPr>
            <p:spPr>
              <a:xfrm>
                <a:off x="13456" y="138269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Unravel Potemkin villages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4" name="Google Shape;474;p55"/>
            <p:cNvGrpSpPr/>
            <p:nvPr/>
          </p:nvGrpSpPr>
          <p:grpSpPr>
            <a:xfrm>
              <a:off x="4012817" y="2773006"/>
              <a:ext cx="743700" cy="459300"/>
              <a:chOff x="0" y="-1"/>
              <a:chExt cx="743700" cy="459300"/>
            </a:xfrm>
          </p:grpSpPr>
          <p:sp>
            <p:nvSpPr>
              <p:cNvPr id="475" name="Google Shape;475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76" name="Google Shape;476;p55"/>
              <p:cNvSpPr txBox="1"/>
              <p:nvPr/>
            </p:nvSpPr>
            <p:spPr>
              <a:xfrm>
                <a:off x="13456" y="138269"/>
                <a:ext cx="716700" cy="2601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Verify project before posting fund requests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7" name="Google Shape;477;p55"/>
            <p:cNvGrpSpPr/>
            <p:nvPr/>
          </p:nvGrpSpPr>
          <p:grpSpPr>
            <a:xfrm>
              <a:off x="4012817" y="3274614"/>
              <a:ext cx="743700" cy="459300"/>
              <a:chOff x="0" y="-1"/>
              <a:chExt cx="743700" cy="459300"/>
            </a:xfrm>
          </p:grpSpPr>
          <p:sp>
            <p:nvSpPr>
              <p:cNvPr id="478" name="Google Shape;478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79" name="Google Shape;479;p55"/>
              <p:cNvSpPr txBox="1"/>
              <p:nvPr/>
            </p:nvSpPr>
            <p:spPr>
              <a:xfrm>
                <a:off x="13456" y="138269"/>
                <a:ext cx="716700" cy="2601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Encourage people to leave social media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0" name="Google Shape;480;p55"/>
            <p:cNvGrpSpPr/>
            <p:nvPr/>
          </p:nvGrpSpPr>
          <p:grpSpPr>
            <a:xfrm>
              <a:off x="4012817" y="3776223"/>
              <a:ext cx="743700" cy="459300"/>
              <a:chOff x="0" y="-1"/>
              <a:chExt cx="743700" cy="459300"/>
            </a:xfrm>
          </p:grpSpPr>
          <p:sp>
            <p:nvSpPr>
              <p:cNvPr id="481" name="Google Shape;481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82" name="Google Shape;482;p55"/>
              <p:cNvSpPr txBox="1"/>
              <p:nvPr/>
            </p:nvSpPr>
            <p:spPr>
              <a:xfrm>
                <a:off x="13456" y="138269"/>
                <a:ext cx="716700" cy="2601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Deplatform message groups and boards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3" name="Google Shape;483;p55"/>
            <p:cNvGrpSpPr/>
            <p:nvPr/>
          </p:nvGrpSpPr>
          <p:grpSpPr>
            <a:xfrm>
              <a:off x="4012817" y="4277830"/>
              <a:ext cx="743700" cy="459300"/>
              <a:chOff x="0" y="-1"/>
              <a:chExt cx="743700" cy="459300"/>
            </a:xfrm>
          </p:grpSpPr>
          <p:sp>
            <p:nvSpPr>
              <p:cNvPr id="484" name="Google Shape;484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85" name="Google Shape;485;p55"/>
              <p:cNvSpPr txBox="1"/>
              <p:nvPr/>
            </p:nvSpPr>
            <p:spPr>
              <a:xfrm>
                <a:off x="13456" y="103980"/>
                <a:ext cx="716700" cy="3339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Stop offering press credentials to disinformation outlets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6" name="Google Shape;486;p55"/>
            <p:cNvGrpSpPr/>
            <p:nvPr/>
          </p:nvGrpSpPr>
          <p:grpSpPr>
            <a:xfrm>
              <a:off x="4012817" y="4779438"/>
              <a:ext cx="743700" cy="459300"/>
              <a:chOff x="0" y="-1"/>
              <a:chExt cx="743700" cy="459300"/>
            </a:xfrm>
          </p:grpSpPr>
          <p:sp>
            <p:nvSpPr>
              <p:cNvPr id="487" name="Google Shape;487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88" name="Google Shape;488;p55"/>
              <p:cNvSpPr txBox="1"/>
              <p:nvPr/>
            </p:nvSpPr>
            <p:spPr>
              <a:xfrm>
                <a:off x="13456" y="138269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Free open library sources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9" name="Google Shape;489;p55"/>
            <p:cNvGrpSpPr/>
            <p:nvPr/>
          </p:nvGrpSpPr>
          <p:grpSpPr>
            <a:xfrm>
              <a:off x="4012817" y="5281047"/>
              <a:ext cx="743700" cy="459300"/>
              <a:chOff x="0" y="-1"/>
              <a:chExt cx="743700" cy="459300"/>
            </a:xfrm>
          </p:grpSpPr>
          <p:sp>
            <p:nvSpPr>
              <p:cNvPr id="490" name="Google Shape;490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91" name="Google Shape;491;p55"/>
              <p:cNvSpPr txBox="1"/>
              <p:nvPr/>
            </p:nvSpPr>
            <p:spPr>
              <a:xfrm>
                <a:off x="13456" y="138270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Social media source removal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2" name="Google Shape;492;p55"/>
            <p:cNvGrpSpPr/>
            <p:nvPr/>
          </p:nvGrpSpPr>
          <p:grpSpPr>
            <a:xfrm>
              <a:off x="4012817" y="5782654"/>
              <a:ext cx="743700" cy="459300"/>
              <a:chOff x="0" y="-1"/>
              <a:chExt cx="743700" cy="459300"/>
            </a:xfrm>
          </p:grpSpPr>
          <p:sp>
            <p:nvSpPr>
              <p:cNvPr id="493" name="Google Shape;493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94" name="Google Shape;494;p55"/>
              <p:cNvSpPr txBox="1"/>
              <p:nvPr/>
            </p:nvSpPr>
            <p:spPr>
              <a:xfrm>
                <a:off x="13456" y="103980"/>
                <a:ext cx="716700" cy="2601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Infiltrate disinformation platforms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5" name="Google Shape;495;p55"/>
            <p:cNvGrpSpPr/>
            <p:nvPr/>
          </p:nvGrpSpPr>
          <p:grpSpPr>
            <a:xfrm>
              <a:off x="4012817" y="6284262"/>
              <a:ext cx="743700" cy="459300"/>
              <a:chOff x="0" y="-1"/>
              <a:chExt cx="743700" cy="459300"/>
            </a:xfrm>
          </p:grpSpPr>
          <p:sp>
            <p:nvSpPr>
              <p:cNvPr id="496" name="Google Shape;496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97" name="Google Shape;497;p55"/>
              <p:cNvSpPr txBox="1"/>
              <p:nvPr/>
            </p:nvSpPr>
            <p:spPr>
              <a:xfrm>
                <a:off x="13456" y="175848"/>
                <a:ext cx="716700" cy="112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Etc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8" name="Google Shape;498;p55"/>
            <p:cNvGrpSpPr/>
            <p:nvPr/>
          </p:nvGrpSpPr>
          <p:grpSpPr>
            <a:xfrm>
              <a:off x="4819002" y="1769789"/>
              <a:ext cx="743700" cy="459300"/>
              <a:chOff x="0" y="-1"/>
              <a:chExt cx="743700" cy="459300"/>
            </a:xfrm>
          </p:grpSpPr>
          <p:sp>
            <p:nvSpPr>
              <p:cNvPr id="499" name="Google Shape;499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00" name="Google Shape;500;p55"/>
              <p:cNvSpPr txBox="1"/>
              <p:nvPr/>
            </p:nvSpPr>
            <p:spPr>
              <a:xfrm>
                <a:off x="13456" y="122396"/>
                <a:ext cx="716700" cy="2310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7150" lIns="17150" spcFirstLastPara="1" rIns="17150" wrap="square" tIns="171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entury Gothic"/>
                  <a:buNone/>
                </a:pPr>
                <a:r>
                  <a:rPr b="0" i="0" lang="en" sz="5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Fill information voids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1" name="Google Shape;501;p55"/>
            <p:cNvGrpSpPr/>
            <p:nvPr/>
          </p:nvGrpSpPr>
          <p:grpSpPr>
            <a:xfrm>
              <a:off x="4819002" y="2271398"/>
              <a:ext cx="743700" cy="459300"/>
              <a:chOff x="0" y="-1"/>
              <a:chExt cx="743700" cy="459300"/>
            </a:xfrm>
          </p:grpSpPr>
          <p:sp>
            <p:nvSpPr>
              <p:cNvPr id="502" name="Google Shape;502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03" name="Google Shape;503;p55"/>
              <p:cNvSpPr txBox="1"/>
              <p:nvPr/>
            </p:nvSpPr>
            <p:spPr>
              <a:xfrm>
                <a:off x="13456" y="138269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Stem flow of advertising money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4" name="Google Shape;504;p55"/>
            <p:cNvGrpSpPr/>
            <p:nvPr/>
          </p:nvGrpSpPr>
          <p:grpSpPr>
            <a:xfrm>
              <a:off x="4819002" y="2773007"/>
              <a:ext cx="743700" cy="459300"/>
              <a:chOff x="0" y="-1"/>
              <a:chExt cx="743700" cy="459300"/>
            </a:xfrm>
          </p:grpSpPr>
          <p:sp>
            <p:nvSpPr>
              <p:cNvPr id="505" name="Google Shape;505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06" name="Google Shape;506;p55"/>
              <p:cNvSpPr txBox="1"/>
              <p:nvPr/>
            </p:nvSpPr>
            <p:spPr>
              <a:xfrm>
                <a:off x="13456" y="103979"/>
                <a:ext cx="716700" cy="3339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Buy more advertising than disinformation creators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7" name="Google Shape;507;p55"/>
            <p:cNvGrpSpPr/>
            <p:nvPr/>
          </p:nvGrpSpPr>
          <p:grpSpPr>
            <a:xfrm>
              <a:off x="4819002" y="3274615"/>
              <a:ext cx="743700" cy="459300"/>
              <a:chOff x="0" y="-1"/>
              <a:chExt cx="743700" cy="459300"/>
            </a:xfrm>
          </p:grpSpPr>
          <p:sp>
            <p:nvSpPr>
              <p:cNvPr id="508" name="Google Shape;508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09" name="Google Shape;509;p55"/>
              <p:cNvSpPr txBox="1"/>
              <p:nvPr/>
            </p:nvSpPr>
            <p:spPr>
              <a:xfrm>
                <a:off x="13456" y="138269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Reduce political targeting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0" name="Google Shape;510;p55"/>
            <p:cNvGrpSpPr/>
            <p:nvPr/>
          </p:nvGrpSpPr>
          <p:grpSpPr>
            <a:xfrm>
              <a:off x="4819002" y="3776223"/>
              <a:ext cx="743700" cy="459300"/>
              <a:chOff x="0" y="-1"/>
              <a:chExt cx="743700" cy="459300"/>
            </a:xfrm>
          </p:grpSpPr>
          <p:sp>
            <p:nvSpPr>
              <p:cNvPr id="511" name="Google Shape;511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12" name="Google Shape;512;p55"/>
              <p:cNvSpPr txBox="1"/>
              <p:nvPr/>
            </p:nvSpPr>
            <p:spPr>
              <a:xfrm>
                <a:off x="13456" y="138269"/>
                <a:ext cx="716700" cy="2601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Co-opt disinformation hashtags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3" name="Google Shape;513;p55"/>
            <p:cNvGrpSpPr/>
            <p:nvPr/>
          </p:nvGrpSpPr>
          <p:grpSpPr>
            <a:xfrm>
              <a:off x="4819002" y="4277830"/>
              <a:ext cx="743700" cy="459300"/>
              <a:chOff x="0" y="-1"/>
              <a:chExt cx="743700" cy="459300"/>
            </a:xfrm>
          </p:grpSpPr>
          <p:sp>
            <p:nvSpPr>
              <p:cNvPr id="514" name="Google Shape;514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15" name="Google Shape;515;p55"/>
              <p:cNvSpPr txBox="1"/>
              <p:nvPr/>
            </p:nvSpPr>
            <p:spPr>
              <a:xfrm>
                <a:off x="13456" y="138270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Mentorship: elders, youth, credit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6" name="Google Shape;516;p55"/>
            <p:cNvGrpSpPr/>
            <p:nvPr/>
          </p:nvGrpSpPr>
          <p:grpSpPr>
            <a:xfrm>
              <a:off x="5625192" y="1769789"/>
              <a:ext cx="743700" cy="459300"/>
              <a:chOff x="0" y="-1"/>
              <a:chExt cx="743700" cy="459300"/>
            </a:xfrm>
          </p:grpSpPr>
          <p:sp>
            <p:nvSpPr>
              <p:cNvPr id="517" name="Google Shape;517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18" name="Google Shape;518;p55"/>
              <p:cNvSpPr txBox="1"/>
              <p:nvPr/>
            </p:nvSpPr>
            <p:spPr>
              <a:xfrm>
                <a:off x="13456" y="82390"/>
                <a:ext cx="716700" cy="3234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7150" lIns="17150" spcFirstLastPara="1" rIns="17150" wrap="square" tIns="171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entury Gothic"/>
                  <a:buNone/>
                </a:pPr>
                <a:r>
                  <a:rPr b="0" i="0" lang="en" sz="5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Hijack content and link to information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9" name="Google Shape;519;p55"/>
            <p:cNvGrpSpPr/>
            <p:nvPr/>
          </p:nvGrpSpPr>
          <p:grpSpPr>
            <a:xfrm>
              <a:off x="5625192" y="2271398"/>
              <a:ext cx="743700" cy="459300"/>
              <a:chOff x="0" y="-1"/>
              <a:chExt cx="743700" cy="459300"/>
            </a:xfrm>
          </p:grpSpPr>
          <p:sp>
            <p:nvSpPr>
              <p:cNvPr id="520" name="Google Shape;520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21" name="Google Shape;521;p55"/>
              <p:cNvSpPr txBox="1"/>
              <p:nvPr/>
            </p:nvSpPr>
            <p:spPr>
              <a:xfrm>
                <a:off x="13456" y="138269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Honeypot social community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2" name="Google Shape;522;p55"/>
            <p:cNvGrpSpPr/>
            <p:nvPr/>
          </p:nvGrpSpPr>
          <p:grpSpPr>
            <a:xfrm>
              <a:off x="5625192" y="2773007"/>
              <a:ext cx="743700" cy="459300"/>
              <a:chOff x="0" y="-1"/>
              <a:chExt cx="743700" cy="459300"/>
            </a:xfrm>
          </p:grpSpPr>
          <p:sp>
            <p:nvSpPr>
              <p:cNvPr id="523" name="Google Shape;523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24" name="Google Shape;524;p55"/>
              <p:cNvSpPr txBox="1"/>
              <p:nvPr/>
            </p:nvSpPr>
            <p:spPr>
              <a:xfrm>
                <a:off x="13456" y="138269"/>
                <a:ext cx="716700" cy="2601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Corporate research funding full disclosure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5" name="Google Shape;525;p55"/>
            <p:cNvGrpSpPr/>
            <p:nvPr/>
          </p:nvGrpSpPr>
          <p:grpSpPr>
            <a:xfrm>
              <a:off x="5625192" y="3274615"/>
              <a:ext cx="743700" cy="459300"/>
              <a:chOff x="0" y="-1"/>
              <a:chExt cx="743700" cy="459300"/>
            </a:xfrm>
          </p:grpSpPr>
          <p:sp>
            <p:nvSpPr>
              <p:cNvPr id="526" name="Google Shape;526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27" name="Google Shape;527;p55"/>
              <p:cNvSpPr txBox="1"/>
              <p:nvPr/>
            </p:nvSpPr>
            <p:spPr>
              <a:xfrm>
                <a:off x="13456" y="138269"/>
                <a:ext cx="716700" cy="2601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Real-time updates to factcheck database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8" name="Google Shape;528;p55"/>
            <p:cNvGrpSpPr/>
            <p:nvPr/>
          </p:nvGrpSpPr>
          <p:grpSpPr>
            <a:xfrm>
              <a:off x="5625192" y="3776223"/>
              <a:ext cx="743700" cy="511980"/>
              <a:chOff x="0" y="-1"/>
              <a:chExt cx="743700" cy="511980"/>
            </a:xfrm>
          </p:grpSpPr>
          <p:sp>
            <p:nvSpPr>
              <p:cNvPr id="529" name="Google Shape;529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30" name="Google Shape;530;p55"/>
              <p:cNvSpPr txBox="1"/>
              <p:nvPr/>
            </p:nvSpPr>
            <p:spPr>
              <a:xfrm>
                <a:off x="13456" y="103979"/>
                <a:ext cx="716700" cy="4080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Remove non-relevant content from special interest groups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1" name="Google Shape;531;p55"/>
            <p:cNvGrpSpPr/>
            <p:nvPr/>
          </p:nvGrpSpPr>
          <p:grpSpPr>
            <a:xfrm>
              <a:off x="5625192" y="4277830"/>
              <a:ext cx="743700" cy="459300"/>
              <a:chOff x="0" y="-1"/>
              <a:chExt cx="743700" cy="459300"/>
            </a:xfrm>
          </p:grpSpPr>
          <p:sp>
            <p:nvSpPr>
              <p:cNvPr id="532" name="Google Shape;532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33" name="Google Shape;533;p55"/>
              <p:cNvSpPr txBox="1"/>
              <p:nvPr/>
            </p:nvSpPr>
            <p:spPr>
              <a:xfrm>
                <a:off x="13456" y="175849"/>
                <a:ext cx="716700" cy="112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Content moderation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4" name="Google Shape;534;p55"/>
            <p:cNvGrpSpPr/>
            <p:nvPr/>
          </p:nvGrpSpPr>
          <p:grpSpPr>
            <a:xfrm>
              <a:off x="5625192" y="4779439"/>
              <a:ext cx="743700" cy="459300"/>
              <a:chOff x="0" y="-1"/>
              <a:chExt cx="743700" cy="459300"/>
            </a:xfrm>
          </p:grpSpPr>
          <p:sp>
            <p:nvSpPr>
              <p:cNvPr id="535" name="Google Shape;535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36" name="Google Shape;536;p55"/>
              <p:cNvSpPr txBox="1"/>
              <p:nvPr/>
            </p:nvSpPr>
            <p:spPr>
              <a:xfrm>
                <a:off x="13456" y="138269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Prohibit images in political Chanels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7" name="Google Shape;537;p55"/>
            <p:cNvGrpSpPr/>
            <p:nvPr/>
          </p:nvGrpSpPr>
          <p:grpSpPr>
            <a:xfrm>
              <a:off x="5625192" y="5281047"/>
              <a:ext cx="743700" cy="459300"/>
              <a:chOff x="0" y="-1"/>
              <a:chExt cx="743700" cy="459300"/>
            </a:xfrm>
          </p:grpSpPr>
          <p:sp>
            <p:nvSpPr>
              <p:cNvPr id="538" name="Google Shape;538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39" name="Google Shape;539;p55"/>
              <p:cNvSpPr txBox="1"/>
              <p:nvPr/>
            </p:nvSpPr>
            <p:spPr>
              <a:xfrm>
                <a:off x="13456" y="138270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Add metadata to original content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0" name="Google Shape;540;p55"/>
            <p:cNvGrpSpPr/>
            <p:nvPr/>
          </p:nvGrpSpPr>
          <p:grpSpPr>
            <a:xfrm>
              <a:off x="5625192" y="5782654"/>
              <a:ext cx="743700" cy="459300"/>
              <a:chOff x="0" y="-1"/>
              <a:chExt cx="743700" cy="459300"/>
            </a:xfrm>
          </p:grpSpPr>
          <p:sp>
            <p:nvSpPr>
              <p:cNvPr id="541" name="Google Shape;541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42" name="Google Shape;542;p55"/>
              <p:cNvSpPr txBox="1"/>
              <p:nvPr/>
            </p:nvSpPr>
            <p:spPr>
              <a:xfrm>
                <a:off x="13456" y="138270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Add warning labels on sharing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3" name="Google Shape;543;p55"/>
            <p:cNvGrpSpPr/>
            <p:nvPr/>
          </p:nvGrpSpPr>
          <p:grpSpPr>
            <a:xfrm>
              <a:off x="5625192" y="6284263"/>
              <a:ext cx="743700" cy="459300"/>
              <a:chOff x="0" y="-1"/>
              <a:chExt cx="743700" cy="459300"/>
            </a:xfrm>
          </p:grpSpPr>
          <p:sp>
            <p:nvSpPr>
              <p:cNvPr id="544" name="Google Shape;544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45" name="Google Shape;545;p55"/>
              <p:cNvSpPr txBox="1"/>
              <p:nvPr/>
            </p:nvSpPr>
            <p:spPr>
              <a:xfrm>
                <a:off x="13456" y="175848"/>
                <a:ext cx="716700" cy="112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Etc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6" name="Google Shape;546;p55"/>
            <p:cNvGrpSpPr/>
            <p:nvPr/>
          </p:nvGrpSpPr>
          <p:grpSpPr>
            <a:xfrm>
              <a:off x="6462613" y="1769790"/>
              <a:ext cx="743700" cy="459300"/>
              <a:chOff x="0" y="-1"/>
              <a:chExt cx="743700" cy="459300"/>
            </a:xfrm>
          </p:grpSpPr>
          <p:sp>
            <p:nvSpPr>
              <p:cNvPr id="547" name="Google Shape;547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48" name="Google Shape;548;p55"/>
              <p:cNvSpPr txBox="1"/>
              <p:nvPr/>
            </p:nvSpPr>
            <p:spPr>
              <a:xfrm>
                <a:off x="13456" y="122396"/>
                <a:ext cx="716700" cy="2310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7150" lIns="17150" spcFirstLastPara="1" rIns="17150" wrap="square" tIns="171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entury Gothic"/>
                  <a:buNone/>
                </a:pPr>
                <a:r>
                  <a:rPr b="0" i="0" lang="en" sz="5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Rate-limit engagement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9" name="Google Shape;549;p55"/>
            <p:cNvGrpSpPr/>
            <p:nvPr/>
          </p:nvGrpSpPr>
          <p:grpSpPr>
            <a:xfrm>
              <a:off x="6462613" y="2271399"/>
              <a:ext cx="743700" cy="459300"/>
              <a:chOff x="0" y="-1"/>
              <a:chExt cx="743700" cy="459300"/>
            </a:xfrm>
          </p:grpSpPr>
          <p:sp>
            <p:nvSpPr>
              <p:cNvPr id="550" name="Google Shape;550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51" name="Google Shape;551;p55"/>
              <p:cNvSpPr txBox="1"/>
              <p:nvPr/>
            </p:nvSpPr>
            <p:spPr>
              <a:xfrm>
                <a:off x="13456" y="138269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Redirect searches away from disinfo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2" name="Google Shape;552;p55"/>
            <p:cNvGrpSpPr/>
            <p:nvPr/>
          </p:nvGrpSpPr>
          <p:grpSpPr>
            <a:xfrm>
              <a:off x="6462613" y="2773008"/>
              <a:ext cx="743700" cy="459300"/>
              <a:chOff x="0" y="-1"/>
              <a:chExt cx="743700" cy="459300"/>
            </a:xfrm>
          </p:grpSpPr>
          <p:sp>
            <p:nvSpPr>
              <p:cNvPr id="553" name="Google Shape;553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54" name="Google Shape;554;p55"/>
              <p:cNvSpPr txBox="1"/>
              <p:nvPr/>
            </p:nvSpPr>
            <p:spPr>
              <a:xfrm>
                <a:off x="13456" y="138269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Honeypot: fake engagement system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5" name="Google Shape;555;p55"/>
            <p:cNvGrpSpPr/>
            <p:nvPr/>
          </p:nvGrpSpPr>
          <p:grpSpPr>
            <a:xfrm>
              <a:off x="6462613" y="3274615"/>
              <a:ext cx="743700" cy="459300"/>
              <a:chOff x="0" y="-1"/>
              <a:chExt cx="743700" cy="459300"/>
            </a:xfrm>
          </p:grpSpPr>
          <p:sp>
            <p:nvSpPr>
              <p:cNvPr id="556" name="Google Shape;556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57" name="Google Shape;557;p55"/>
              <p:cNvSpPr txBox="1"/>
              <p:nvPr/>
            </p:nvSpPr>
            <p:spPr>
              <a:xfrm>
                <a:off x="13456" y="138269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Bot to engage and distract trolls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8" name="Google Shape;558;p55"/>
            <p:cNvGrpSpPr/>
            <p:nvPr/>
          </p:nvGrpSpPr>
          <p:grpSpPr>
            <a:xfrm>
              <a:off x="6462613" y="3776224"/>
              <a:ext cx="743700" cy="459300"/>
              <a:chOff x="0" y="-1"/>
              <a:chExt cx="743700" cy="459300"/>
            </a:xfrm>
          </p:grpSpPr>
          <p:sp>
            <p:nvSpPr>
              <p:cNvPr id="559" name="Google Shape;559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60" name="Google Shape;560;p55"/>
              <p:cNvSpPr txBox="1"/>
              <p:nvPr/>
            </p:nvSpPr>
            <p:spPr>
              <a:xfrm>
                <a:off x="13456" y="138269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Strengthen verification methods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1" name="Google Shape;561;p55"/>
            <p:cNvGrpSpPr/>
            <p:nvPr/>
          </p:nvGrpSpPr>
          <p:grpSpPr>
            <a:xfrm>
              <a:off x="6462613" y="4277831"/>
              <a:ext cx="743700" cy="459300"/>
              <a:chOff x="0" y="-1"/>
              <a:chExt cx="743700" cy="459300"/>
            </a:xfrm>
          </p:grpSpPr>
          <p:sp>
            <p:nvSpPr>
              <p:cNvPr id="562" name="Google Shape;562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63" name="Google Shape;563;p55"/>
              <p:cNvSpPr txBox="1"/>
              <p:nvPr/>
            </p:nvSpPr>
            <p:spPr>
              <a:xfrm>
                <a:off x="13456" y="103980"/>
                <a:ext cx="716700" cy="2601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Verified ids to comment or contribute to poll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4" name="Google Shape;564;p55"/>
            <p:cNvGrpSpPr/>
            <p:nvPr/>
          </p:nvGrpSpPr>
          <p:grpSpPr>
            <a:xfrm>
              <a:off x="6462613" y="4779440"/>
              <a:ext cx="743700" cy="459300"/>
              <a:chOff x="0" y="-1"/>
              <a:chExt cx="743700" cy="459300"/>
            </a:xfrm>
          </p:grpSpPr>
          <p:sp>
            <p:nvSpPr>
              <p:cNvPr id="565" name="Google Shape;565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66" name="Google Shape;566;p55"/>
              <p:cNvSpPr txBox="1"/>
              <p:nvPr/>
            </p:nvSpPr>
            <p:spPr>
              <a:xfrm>
                <a:off x="13456" y="138269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Revoke whitelist / verified status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7" name="Google Shape;567;p55"/>
            <p:cNvGrpSpPr/>
            <p:nvPr/>
          </p:nvGrpSpPr>
          <p:grpSpPr>
            <a:xfrm>
              <a:off x="7284419" y="1769791"/>
              <a:ext cx="743700" cy="459300"/>
              <a:chOff x="0" y="-1"/>
              <a:chExt cx="743700" cy="459300"/>
            </a:xfrm>
          </p:grpSpPr>
          <p:sp>
            <p:nvSpPr>
              <p:cNvPr id="568" name="Google Shape;568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69" name="Google Shape;569;p55"/>
              <p:cNvSpPr txBox="1"/>
              <p:nvPr/>
            </p:nvSpPr>
            <p:spPr>
              <a:xfrm>
                <a:off x="13456" y="40430"/>
                <a:ext cx="716700" cy="415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7150" lIns="17150" spcFirstLastPara="1" rIns="17150" wrap="square" tIns="171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entury Gothic"/>
                  <a:buNone/>
                </a:pPr>
                <a:r>
                  <a:rPr b="0" i="0" lang="en" sz="5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Microtarget likely targets with counter messages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0" name="Google Shape;570;p55"/>
            <p:cNvGrpSpPr/>
            <p:nvPr/>
          </p:nvGrpSpPr>
          <p:grpSpPr>
            <a:xfrm>
              <a:off x="7284419" y="2271399"/>
              <a:ext cx="743700" cy="459300"/>
              <a:chOff x="0" y="-1"/>
              <a:chExt cx="743700" cy="459300"/>
            </a:xfrm>
          </p:grpSpPr>
          <p:sp>
            <p:nvSpPr>
              <p:cNvPr id="571" name="Google Shape;571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72" name="Google Shape;572;p55"/>
              <p:cNvSpPr txBox="1"/>
              <p:nvPr/>
            </p:nvSpPr>
            <p:spPr>
              <a:xfrm>
                <a:off x="13456" y="103979"/>
                <a:ext cx="716700" cy="2601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Train journalists to counter influence moves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3" name="Google Shape;573;p55"/>
            <p:cNvGrpSpPr/>
            <p:nvPr/>
          </p:nvGrpSpPr>
          <p:grpSpPr>
            <a:xfrm>
              <a:off x="7284419" y="2773008"/>
              <a:ext cx="743700" cy="459300"/>
              <a:chOff x="0" y="-1"/>
              <a:chExt cx="743700" cy="459300"/>
            </a:xfrm>
          </p:grpSpPr>
          <p:sp>
            <p:nvSpPr>
              <p:cNvPr id="574" name="Google Shape;574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75" name="Google Shape;575;p55"/>
              <p:cNvSpPr txBox="1"/>
              <p:nvPr/>
            </p:nvSpPr>
            <p:spPr>
              <a:xfrm>
                <a:off x="13456" y="103979"/>
                <a:ext cx="716700" cy="2601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Tool transparency and literacy in followed channels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6" name="Google Shape;576;p55"/>
            <p:cNvGrpSpPr/>
            <p:nvPr/>
          </p:nvGrpSpPr>
          <p:grpSpPr>
            <a:xfrm>
              <a:off x="7284419" y="3274616"/>
              <a:ext cx="743700" cy="459300"/>
              <a:chOff x="0" y="-1"/>
              <a:chExt cx="743700" cy="459300"/>
            </a:xfrm>
          </p:grpSpPr>
          <p:sp>
            <p:nvSpPr>
              <p:cNvPr id="577" name="Google Shape;577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78" name="Google Shape;578;p55"/>
              <p:cNvSpPr txBox="1"/>
              <p:nvPr/>
            </p:nvSpPr>
            <p:spPr>
              <a:xfrm>
                <a:off x="13456" y="138269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Ask media not to report false info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9" name="Google Shape;579;p55"/>
            <p:cNvGrpSpPr/>
            <p:nvPr/>
          </p:nvGrpSpPr>
          <p:grpSpPr>
            <a:xfrm>
              <a:off x="7284419" y="3776224"/>
              <a:ext cx="743700" cy="459300"/>
              <a:chOff x="0" y="-1"/>
              <a:chExt cx="743700" cy="459300"/>
            </a:xfrm>
          </p:grpSpPr>
          <p:sp>
            <p:nvSpPr>
              <p:cNvPr id="580" name="Google Shape;580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81" name="Google Shape;581;p55"/>
              <p:cNvSpPr txBox="1"/>
              <p:nvPr/>
            </p:nvSpPr>
            <p:spPr>
              <a:xfrm>
                <a:off x="13456" y="103979"/>
                <a:ext cx="716700" cy="2601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Repurpose images with counter messages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2" name="Google Shape;582;p55"/>
            <p:cNvGrpSpPr/>
            <p:nvPr/>
          </p:nvGrpSpPr>
          <p:grpSpPr>
            <a:xfrm>
              <a:off x="7284419" y="4277831"/>
              <a:ext cx="743700" cy="459300"/>
              <a:chOff x="0" y="-1"/>
              <a:chExt cx="743700" cy="459300"/>
            </a:xfrm>
          </p:grpSpPr>
          <p:sp>
            <p:nvSpPr>
              <p:cNvPr id="583" name="Google Shape;583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84" name="Google Shape;584;p55"/>
              <p:cNvSpPr txBox="1"/>
              <p:nvPr/>
            </p:nvSpPr>
            <p:spPr>
              <a:xfrm>
                <a:off x="13456" y="138270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Engage payload and debunk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5" name="Google Shape;585;p55"/>
            <p:cNvGrpSpPr/>
            <p:nvPr/>
          </p:nvGrpSpPr>
          <p:grpSpPr>
            <a:xfrm>
              <a:off x="7284419" y="4779440"/>
              <a:ext cx="743700" cy="459300"/>
              <a:chOff x="0" y="-1"/>
              <a:chExt cx="743700" cy="459300"/>
            </a:xfrm>
          </p:grpSpPr>
          <p:sp>
            <p:nvSpPr>
              <p:cNvPr id="586" name="Google Shape;586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87" name="Google Shape;587;p55"/>
              <p:cNvSpPr txBox="1"/>
              <p:nvPr/>
            </p:nvSpPr>
            <p:spPr>
              <a:xfrm>
                <a:off x="13456" y="138269"/>
                <a:ext cx="716700" cy="2601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Debunk/ defuse fake expert credentials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8" name="Google Shape;588;p55"/>
            <p:cNvGrpSpPr/>
            <p:nvPr/>
          </p:nvGrpSpPr>
          <p:grpSpPr>
            <a:xfrm>
              <a:off x="7284419" y="5281048"/>
              <a:ext cx="743700" cy="459300"/>
              <a:chOff x="0" y="-1"/>
              <a:chExt cx="743700" cy="459300"/>
            </a:xfrm>
          </p:grpSpPr>
          <p:sp>
            <p:nvSpPr>
              <p:cNvPr id="589" name="Google Shape;589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90" name="Google Shape;590;p55"/>
              <p:cNvSpPr txBox="1"/>
              <p:nvPr/>
            </p:nvSpPr>
            <p:spPr>
              <a:xfrm>
                <a:off x="13456" y="138270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Don’t engage with payloads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1" name="Google Shape;591;p55"/>
            <p:cNvGrpSpPr/>
            <p:nvPr/>
          </p:nvGrpSpPr>
          <p:grpSpPr>
            <a:xfrm>
              <a:off x="7284419" y="5782656"/>
              <a:ext cx="743700" cy="459300"/>
              <a:chOff x="0" y="-1"/>
              <a:chExt cx="743700" cy="459300"/>
            </a:xfrm>
          </p:grpSpPr>
          <p:sp>
            <p:nvSpPr>
              <p:cNvPr id="592" name="Google Shape;592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93" name="Google Shape;593;p55"/>
              <p:cNvSpPr txBox="1"/>
              <p:nvPr/>
            </p:nvSpPr>
            <p:spPr>
              <a:xfrm>
                <a:off x="13456" y="175849"/>
                <a:ext cx="716700" cy="112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Hashtag jacking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4" name="Google Shape;594;p55"/>
            <p:cNvGrpSpPr/>
            <p:nvPr/>
          </p:nvGrpSpPr>
          <p:grpSpPr>
            <a:xfrm>
              <a:off x="7284419" y="6284264"/>
              <a:ext cx="743700" cy="459300"/>
              <a:chOff x="0" y="-1"/>
              <a:chExt cx="743700" cy="459300"/>
            </a:xfrm>
          </p:grpSpPr>
          <p:sp>
            <p:nvSpPr>
              <p:cNvPr id="595" name="Google Shape;595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96" name="Google Shape;596;p55"/>
              <p:cNvSpPr txBox="1"/>
              <p:nvPr/>
            </p:nvSpPr>
            <p:spPr>
              <a:xfrm>
                <a:off x="13456" y="175848"/>
                <a:ext cx="716700" cy="1125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Etc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7" name="Google Shape;597;p55"/>
            <p:cNvGrpSpPr/>
            <p:nvPr/>
          </p:nvGrpSpPr>
          <p:grpSpPr>
            <a:xfrm>
              <a:off x="9718599" y="1769791"/>
              <a:ext cx="743700" cy="459300"/>
              <a:chOff x="0" y="-1"/>
              <a:chExt cx="743700" cy="459300"/>
            </a:xfrm>
          </p:grpSpPr>
          <p:sp>
            <p:nvSpPr>
              <p:cNvPr id="598" name="Google Shape;598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99" name="Google Shape;599;p55"/>
              <p:cNvSpPr txBox="1"/>
              <p:nvPr/>
            </p:nvSpPr>
            <p:spPr>
              <a:xfrm>
                <a:off x="13456" y="122396"/>
                <a:ext cx="716700" cy="3234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7150" lIns="17150" spcFirstLastPara="1" rIns="17150" wrap="square" tIns="171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entury Gothic"/>
                  <a:buNone/>
                </a:pPr>
                <a:r>
                  <a:rPr b="0" i="0" lang="en" sz="5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DMCA takedown requests 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0" name="Google Shape;600;p55"/>
            <p:cNvGrpSpPr/>
            <p:nvPr/>
          </p:nvGrpSpPr>
          <p:grpSpPr>
            <a:xfrm>
              <a:off x="9718599" y="2271399"/>
              <a:ext cx="743700" cy="459300"/>
              <a:chOff x="0" y="-1"/>
              <a:chExt cx="743700" cy="459300"/>
            </a:xfrm>
          </p:grpSpPr>
          <p:sp>
            <p:nvSpPr>
              <p:cNvPr id="601" name="Google Shape;601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02" name="Google Shape;602;p55"/>
              <p:cNvSpPr txBox="1"/>
              <p:nvPr/>
            </p:nvSpPr>
            <p:spPr>
              <a:xfrm>
                <a:off x="13456" y="138269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Spam domestic actors with lawsuits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3" name="Google Shape;603;p55"/>
            <p:cNvGrpSpPr/>
            <p:nvPr/>
          </p:nvGrpSpPr>
          <p:grpSpPr>
            <a:xfrm>
              <a:off x="9718599" y="2773008"/>
              <a:ext cx="743700" cy="459300"/>
              <a:chOff x="0" y="-1"/>
              <a:chExt cx="743700" cy="459300"/>
            </a:xfrm>
          </p:grpSpPr>
          <p:sp>
            <p:nvSpPr>
              <p:cNvPr id="604" name="Google Shape;604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05" name="Google Shape;605;p55"/>
              <p:cNvSpPr txBox="1"/>
              <p:nvPr/>
            </p:nvSpPr>
            <p:spPr>
              <a:xfrm>
                <a:off x="13456" y="138269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Seize and analyse botnet servers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6" name="Google Shape;606;p55"/>
            <p:cNvGrpSpPr/>
            <p:nvPr/>
          </p:nvGrpSpPr>
          <p:grpSpPr>
            <a:xfrm>
              <a:off x="10587258" y="1769791"/>
              <a:ext cx="743700" cy="459300"/>
              <a:chOff x="0" y="-1"/>
              <a:chExt cx="743700" cy="459300"/>
            </a:xfrm>
          </p:grpSpPr>
          <p:sp>
            <p:nvSpPr>
              <p:cNvPr id="607" name="Google Shape;607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08" name="Google Shape;608;p55"/>
              <p:cNvSpPr txBox="1"/>
              <p:nvPr/>
            </p:nvSpPr>
            <p:spPr>
              <a:xfrm>
                <a:off x="13456" y="82390"/>
                <a:ext cx="716700" cy="3234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7150" lIns="17150" spcFirstLastPara="1" rIns="17150" wrap="square" tIns="1715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Century Gothic"/>
                  <a:buNone/>
                </a:pPr>
                <a:r>
                  <a:rPr b="0" i="0" lang="en" sz="5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Poison monitoring and evaluation data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9" name="Google Shape;609;p55"/>
            <p:cNvGrpSpPr/>
            <p:nvPr/>
          </p:nvGrpSpPr>
          <p:grpSpPr>
            <a:xfrm>
              <a:off x="10587258" y="2271399"/>
              <a:ext cx="743700" cy="459300"/>
              <a:chOff x="0" y="-1"/>
              <a:chExt cx="743700" cy="459300"/>
            </a:xfrm>
          </p:grpSpPr>
          <p:sp>
            <p:nvSpPr>
              <p:cNvPr id="610" name="Google Shape;610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11" name="Google Shape;611;p55"/>
              <p:cNvSpPr txBox="1"/>
              <p:nvPr/>
            </p:nvSpPr>
            <p:spPr>
              <a:xfrm>
                <a:off x="13456" y="138269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Bomb link shorteners with calls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2" name="Google Shape;612;p55"/>
            <p:cNvGrpSpPr/>
            <p:nvPr/>
          </p:nvGrpSpPr>
          <p:grpSpPr>
            <a:xfrm>
              <a:off x="10587258" y="2773008"/>
              <a:ext cx="743700" cy="459300"/>
              <a:chOff x="0" y="-1"/>
              <a:chExt cx="743700" cy="459300"/>
            </a:xfrm>
          </p:grpSpPr>
          <p:sp>
            <p:nvSpPr>
              <p:cNvPr id="613" name="Google Shape;613;p55"/>
              <p:cNvSpPr/>
              <p:nvPr/>
            </p:nvSpPr>
            <p:spPr>
              <a:xfrm>
                <a:off x="0" y="-1"/>
                <a:ext cx="743700" cy="459300"/>
              </a:xfrm>
              <a:prstGeom prst="roundRect">
                <a:avLst>
                  <a:gd fmla="val 10000" name="adj"/>
                </a:avLst>
              </a:prstGeom>
              <a:solidFill>
                <a:srgbClr val="DFCBAB"/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entury Gothic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14" name="Google Shape;614;p55"/>
              <p:cNvSpPr txBox="1"/>
              <p:nvPr/>
            </p:nvSpPr>
            <p:spPr>
              <a:xfrm>
                <a:off x="13456" y="138269"/>
                <a:ext cx="716700" cy="186300"/>
              </a:xfrm>
              <a:prstGeom prst="rect">
                <a:avLst/>
              </a:prstGeom>
              <a:solidFill>
                <a:srgbClr val="DFCBAB"/>
              </a:solidFill>
              <a:ln>
                <a:noFill/>
              </a:ln>
            </p:spPr>
            <p:txBody>
              <a:bodyPr anchorCtr="0" anchor="ctr" bIns="14300" lIns="14300" spcFirstLastPara="1" rIns="14300" wrap="square" tIns="14300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Century Gothic"/>
                  <a:buNone/>
                </a:pPr>
                <a:r>
                  <a:rPr b="0" i="0" lang="en" sz="400" u="none" cap="none" strike="noStrik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Add random links to network graphs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5" name="Google Shape;615;p55"/>
          <p:cNvSpPr txBox="1"/>
          <p:nvPr>
            <p:ph idx="4294967295" type="title"/>
          </p:nvPr>
        </p:nvSpPr>
        <p:spPr>
          <a:xfrm>
            <a:off x="537399" y="-3479"/>
            <a:ext cx="78705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50" lIns="34250" spcFirstLastPara="1" rIns="34250" wrap="square" tIns="342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</a:pPr>
            <a:r>
              <a:rPr b="0" i="0" lang="en" sz="3000" u="none" cap="none" strike="noStrike">
                <a:latin typeface="Arial"/>
                <a:ea typeface="Arial"/>
                <a:cs typeface="Arial"/>
                <a:sym typeface="Arial"/>
              </a:rPr>
              <a:t>AMITT B</a:t>
            </a:r>
            <a:r>
              <a:rPr lang="en" sz="3000"/>
              <a:t>lue</a:t>
            </a:r>
            <a:endParaRPr sz="3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6"/>
          <p:cNvSpPr txBox="1"/>
          <p:nvPr>
            <p:ph type="title"/>
          </p:nvPr>
        </p:nvSpPr>
        <p:spPr>
          <a:xfrm>
            <a:off x="311700" y="12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ways to slide activities</a:t>
            </a:r>
            <a:endParaRPr/>
          </a:p>
        </p:txBody>
      </p:sp>
      <p:pic>
        <p:nvPicPr>
          <p:cNvPr id="621" name="Google Shape;62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50" y="1037600"/>
            <a:ext cx="74676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Lifecycle models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8"/>
          <p:cNvSpPr txBox="1"/>
          <p:nvPr>
            <p:ph type="title"/>
          </p:nvPr>
        </p:nvSpPr>
        <p:spPr>
          <a:xfrm>
            <a:off x="715913" y="81731"/>
            <a:ext cx="8187600" cy="606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NIST</a:t>
            </a:r>
            <a:endParaRPr/>
          </a:p>
        </p:txBody>
      </p:sp>
      <p:pic>
        <p:nvPicPr>
          <p:cNvPr id="632" name="Google Shape;63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2768" y="661256"/>
            <a:ext cx="6729414" cy="4231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00" y="119150"/>
            <a:ext cx="7540326" cy="485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title"/>
          </p:nvPr>
        </p:nvSpPr>
        <p:spPr>
          <a:xfrm>
            <a:off x="311700" y="0"/>
            <a:ext cx="2867700" cy="25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model: social media influence</a:t>
            </a:r>
            <a:endParaRPr/>
          </a:p>
        </p:txBody>
      </p:sp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575" y="210500"/>
            <a:ext cx="5008725" cy="47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Audience models: JP3-13</a:t>
            </a:r>
            <a:endParaRPr/>
          </a:p>
        </p:txBody>
      </p:sp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450" y="698600"/>
            <a:ext cx="4636957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type="title"/>
          </p:nvPr>
        </p:nvSpPr>
        <p:spPr>
          <a:xfrm>
            <a:off x="311700" y="445025"/>
            <a:ext cx="1290600" cy="19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Means (what)</a:t>
            </a:r>
            <a:endParaRPr/>
          </a:p>
        </p:txBody>
      </p:sp>
      <p:pic>
        <p:nvPicPr>
          <p:cNvPr id="109" name="Google Shape;1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950" y="151838"/>
            <a:ext cx="5292999" cy="48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type="title"/>
          </p:nvPr>
        </p:nvSpPr>
        <p:spPr>
          <a:xfrm>
            <a:off x="311700" y="445025"/>
            <a:ext cx="1767600" cy="14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Ways (how)</a:t>
            </a:r>
            <a:endParaRPr/>
          </a:p>
        </p:txBody>
      </p:sp>
      <p:pic>
        <p:nvPicPr>
          <p:cNvPr id="115" name="Google Shape;1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725" y="91013"/>
            <a:ext cx="5187000" cy="496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